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141" r:id="rId1"/>
  </p:sldMasterIdLst>
  <p:notesMasterIdLst>
    <p:notesMasterId r:id="rId34"/>
  </p:notesMasterIdLst>
  <p:sldIdLst>
    <p:sldId id="259" r:id="rId2"/>
    <p:sldId id="260" r:id="rId3"/>
    <p:sldId id="261" r:id="rId4"/>
    <p:sldId id="266" r:id="rId5"/>
    <p:sldId id="262" r:id="rId6"/>
    <p:sldId id="263" r:id="rId7"/>
    <p:sldId id="264" r:id="rId8"/>
    <p:sldId id="265" r:id="rId9"/>
    <p:sldId id="292" r:id="rId10"/>
    <p:sldId id="267" r:id="rId11"/>
    <p:sldId id="268" r:id="rId12"/>
    <p:sldId id="293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90" r:id="rId25"/>
    <p:sldId id="280" r:id="rId26"/>
    <p:sldId id="281" r:id="rId27"/>
    <p:sldId id="291" r:id="rId28"/>
    <p:sldId id="287" r:id="rId29"/>
    <p:sldId id="282" r:id="rId30"/>
    <p:sldId id="283" r:id="rId31"/>
    <p:sldId id="284" r:id="rId32"/>
    <p:sldId id="289" r:id="rId33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E0C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Stile medio 2 - Color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4431"/>
    <p:restoredTop sz="95840"/>
  </p:normalViewPr>
  <p:slideViewPr>
    <p:cSldViewPr snapToGrid="0">
      <p:cViewPr varScale="1">
        <p:scale>
          <a:sx n="99" d="100"/>
          <a:sy n="99" d="100"/>
        </p:scale>
        <p:origin x="200" y="46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5" d="100"/>
          <a:sy n="85" d="100"/>
        </p:scale>
        <p:origin x="2720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41F531-3264-104E-A084-2A711F6CEE7D}" type="datetimeFigureOut">
              <a:rPr lang="it-IT" smtClean="0"/>
              <a:t>09/09/22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AF388A-18F1-524D-9042-C509353B0B7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125709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AF388A-18F1-524D-9042-C509353B0B75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08044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AF388A-18F1-524D-9042-C509353B0B75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939646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AF388A-18F1-524D-9042-C509353B0B75}" type="slidenum">
              <a:rPr lang="it-IT" smtClean="0"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010404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AF388A-18F1-524D-9042-C509353B0B75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603547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AF388A-18F1-524D-9042-C509353B0B75}" type="slidenum">
              <a:rPr lang="it-IT" smtClean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033163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AF388A-18F1-524D-9042-C509353B0B75}" type="slidenum">
              <a:rPr lang="it-IT" smtClean="0"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382546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AF388A-18F1-524D-9042-C509353B0B75}" type="slidenum">
              <a:rPr lang="it-IT" smtClean="0"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979263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AF388A-18F1-524D-9042-C509353B0B75}" type="slidenum">
              <a:rPr lang="it-IT" smtClean="0"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786985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AF388A-18F1-524D-9042-C509353B0B75}" type="slidenum">
              <a:rPr lang="it-IT" smtClean="0"/>
              <a:t>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3429601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AF388A-18F1-524D-9042-C509353B0B75}" type="slidenum">
              <a:rPr lang="it-IT" smtClean="0"/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1386085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AF388A-18F1-524D-9042-C509353B0B75}" type="slidenum">
              <a:rPr lang="it-IT" smtClean="0"/>
              <a:t>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835590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AF388A-18F1-524D-9042-C509353B0B75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033339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AF388A-18F1-524D-9042-C509353B0B75}" type="slidenum">
              <a:rPr lang="it-IT" smtClean="0"/>
              <a:t>21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661293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AF388A-18F1-524D-9042-C509353B0B75}" type="slidenum">
              <a:rPr lang="it-IT" smtClean="0"/>
              <a:t>22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5867759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AF388A-18F1-524D-9042-C509353B0B75}" type="slidenum">
              <a:rPr lang="it-IT" smtClean="0"/>
              <a:t>23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7129752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AF388A-18F1-524D-9042-C509353B0B75}" type="slidenum">
              <a:rPr lang="it-IT" smtClean="0"/>
              <a:t>24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1371519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AF388A-18F1-524D-9042-C509353B0B75}" type="slidenum">
              <a:rPr lang="it-IT" smtClean="0"/>
              <a:t>25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4685835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AF388A-18F1-524D-9042-C509353B0B75}" type="slidenum">
              <a:rPr lang="it-IT" smtClean="0"/>
              <a:t>26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8038143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AF388A-18F1-524D-9042-C509353B0B75}" type="slidenum">
              <a:rPr lang="it-IT" smtClean="0"/>
              <a:t>27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6899894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AF388A-18F1-524D-9042-C509353B0B75}" type="slidenum">
              <a:rPr lang="it-IT" smtClean="0"/>
              <a:t>28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4721942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AF388A-18F1-524D-9042-C509353B0B75}" type="slidenum">
              <a:rPr lang="it-IT" smtClean="0"/>
              <a:t>29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7700548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AF388A-18F1-524D-9042-C509353B0B75}" type="slidenum">
              <a:rPr lang="it-IT" smtClean="0"/>
              <a:t>30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04965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AF388A-18F1-524D-9042-C509353B0B75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2411399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AF388A-18F1-524D-9042-C509353B0B75}" type="slidenum">
              <a:rPr lang="it-IT" smtClean="0"/>
              <a:t>31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8679077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AF388A-18F1-524D-9042-C509353B0B75}" type="slidenum">
              <a:rPr lang="it-IT" smtClean="0"/>
              <a:t>32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24614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AF388A-18F1-524D-9042-C509353B0B75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994116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AF388A-18F1-524D-9042-C509353B0B75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627482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AF388A-18F1-524D-9042-C509353B0B75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785502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AF388A-18F1-524D-9042-C509353B0B75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806242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AF388A-18F1-524D-9042-C509353B0B75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60181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AF388A-18F1-524D-9042-C509353B0B75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919794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90F5CDC-14FC-BD30-0986-ABE847644C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19A6D74C-87F0-D8F0-95C3-8357BBE678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7A6AF6C-86ED-62CF-ED7B-F0DEEF42DB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FDDCC3F4-4E2B-8349-AD3C-288D969D06A3}" type="datetime1">
              <a:rPr lang="it-IT" smtClean="0"/>
              <a:t>09/09/22</a:t>
            </a:fld>
            <a:endParaRPr lang="en-US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CF82280-1D74-82CF-F5DB-4240973977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CD44126-B037-FA0E-1356-98545C7CE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‹N›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3507939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D888EED-3B47-CE58-8CFE-822B3E2A9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3D67B572-AA53-B764-9973-F717AAE9C8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0F95239-388D-B5B2-57E7-D9BBDD342F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F7A84988-70F3-3E47-AD49-5AF87FFA1620}" type="datetime1">
              <a:rPr lang="it-IT" smtClean="0"/>
              <a:t>09/09/22</a:t>
            </a:fld>
            <a:endParaRPr lang="en-US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B8C8E3F-5A4B-5D5C-2939-CCBCA1D849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3C01E1C-0B81-5A32-AB1C-D5EF3B5303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‹N›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4802664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D923231F-1F1E-2D35-4A14-68C146E648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E9D85543-C121-43DD-4925-15356F49B1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ABAD5B4-6874-CF48-AAEF-303887D689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4774FD37-D495-E446-80BE-0827B8861605}" type="datetime1">
              <a:rPr lang="it-IT" smtClean="0"/>
              <a:t>09/09/22</a:t>
            </a:fld>
            <a:endParaRPr lang="en-US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CAC226E-62E6-9543-A6ED-9B1CA27CA3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3619155-4150-88F5-6F88-A90F3AE5D6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‹N›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5339596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BF961D3-BEA0-2482-4122-401F948E6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146D6DD-DC83-904E-6D78-C5449A22C6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80B759C-ADEA-86DC-A323-D2F0EE4A4D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FE721BCC-92E2-3344-B837-6679A1BF967A}" type="datetime1">
              <a:rPr lang="it-IT" smtClean="0"/>
              <a:t>09/09/22</a:t>
            </a:fld>
            <a:endParaRPr lang="en-US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62A09F0-1607-9EDD-BB1C-1567EB2541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EFC00B0-98A8-EE7D-360E-8B5745895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‹N›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0357601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2794CDE-81C0-7EE1-5043-EF642CCA98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7B18BBB7-60D0-F4DE-EFC1-1E5A339E26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D638E81-95D0-84E9-AA3F-FD08E33BE1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31D1CC-4FD8-A941-8BEB-D4A4CE1EF543}" type="datetime1">
              <a:rPr lang="it-IT" smtClean="0"/>
              <a:t>09/09/22</a:t>
            </a:fld>
            <a:endParaRPr lang="en-US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1B97B1A-6CD4-E37C-4634-5A06186E1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B202EE2-4ED2-D1DB-F1E2-B0EA19F5F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‹N›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6813779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FB51517-2F48-56CD-CE53-D7D033584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F834AF9-4E57-4E85-DC59-C2F7151ECE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545219C9-D599-05FF-AFC5-490E13A26D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991F3D2C-52A9-0F8B-8F9D-8B75EA96AD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B5C18A10-D83D-E84D-9165-4AB7F982B6E1}" type="datetime1">
              <a:rPr lang="it-IT" smtClean="0"/>
              <a:t>09/09/22</a:t>
            </a:fld>
            <a:endParaRPr lang="en-US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EDC81F30-2626-F781-9AD6-26EC0FBB0F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204F9E3C-609E-15B9-95CF-EEC2D7967D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‹N›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408681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ECA9FB4-044D-CAE5-FEAB-B9F6CBE2A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34724000-150D-D9AC-CBEC-23DF13594F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F291A404-9976-90C3-013B-B81B38126C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2AF6B790-8B38-3AAC-02FD-C65A790B3E8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38C92D77-D731-EEBC-E0EB-775C2FF70C3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6C710903-00FA-76F9-E333-D42ABDD927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DA0919C7-46E5-FA48-A725-34D8DDED0E83}" type="datetime1">
              <a:rPr lang="it-IT" smtClean="0"/>
              <a:t>09/09/22</a:t>
            </a:fld>
            <a:endParaRPr lang="en-US" dirty="0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E7D1BCE4-0BEF-D175-A52D-9C1B3B8841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4B7E0A43-41FC-42D4-11E2-360534D0DE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‹N›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6095628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52AAE44-72DC-7639-CB09-EB36E1282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27DE7A4E-EE3F-721A-42AB-BB9C453003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FB306BEB-F9D2-3D45-A13C-C9E95D835C35}" type="datetime1">
              <a:rPr lang="it-IT" smtClean="0"/>
              <a:t>09/09/22</a:t>
            </a:fld>
            <a:endParaRPr lang="en-US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F9A1EA92-9379-839D-C156-10C5C133BB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9E3D7AE9-2DEA-8585-1B4E-74D384EEE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‹N›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8686611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88E44DDD-DDAE-C78B-EC95-1E48A31CE9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A435A9D-B351-8549-AEAB-F2D2CA5DAB7B}" type="datetime1">
              <a:rPr lang="it-IT" smtClean="0"/>
              <a:t>09/09/22</a:t>
            </a:fld>
            <a:endParaRPr lang="en-US" dirty="0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B54F4F18-3EA4-1E08-7A2C-95423BB0B4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50077E1-6894-C7F5-6267-9EF9C0B55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‹N›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3833284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233C741-74FE-2563-B736-C9A92EEF41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7620002-EFAA-1CDA-F28D-378131306C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B4F8D425-A333-3646-B37D-76549B63CF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BD92F4E4-8A86-052A-B832-A7480840A2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1DDE9AF5-B9CA-9442-96BA-0E7AA773C714}" type="datetime1">
              <a:rPr lang="it-IT" smtClean="0"/>
              <a:t>09/09/22</a:t>
            </a:fld>
            <a:endParaRPr lang="en-US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C3F12A14-3248-C428-5345-FFB0514EB6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9AE66C80-8EE4-E6D2-12B7-A80CED2668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‹N›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9499676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E0B0ED9-6763-DEC1-8BF4-1D4597D645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66252587-A068-9529-C5EA-9CE1F860D8D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EA433E72-27D0-35EC-ECC8-B48DDD1675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D7A17FE4-6F18-F342-B8B4-B86E2A0324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3F066F65-E1BF-9142-8E44-0109840C1C03}" type="datetime1">
              <a:rPr lang="it-IT" smtClean="0"/>
              <a:t>09/09/22</a:t>
            </a:fld>
            <a:endParaRPr lang="en-US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E8F9C673-E2E7-FCA2-3A00-DFF6CA6FAA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F698FCEC-9371-1B77-375F-10FC61C3E8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‹N›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8788537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46DCF641-AA9D-6F79-CA4C-67F43C27D1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F7E6364-AE9E-31AB-232F-FFF99158FF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7F68380-0FBD-EB65-146E-C08F344762F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/>
            <a:fld id="{FDCF41D2-AE0D-6E47-93D4-4BEC777DB3D5}" type="datetime1">
              <a:rPr lang="it-IT" smtClean="0"/>
              <a:t>09/09/22</a:t>
            </a:fld>
            <a:endParaRPr lang="en-US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C6452DF-58C5-AEDF-0014-8784B28264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sz="1000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A7B6FA7-8B6B-C8CC-68FA-402DB10213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1E4CB7-CB13-4810-BF18-BE31AFC64F93}" type="slidenum">
              <a:rPr lang="en-US" smtClean="0"/>
              <a:pPr/>
              <a:t>‹N›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1942133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42" r:id="rId1"/>
    <p:sldLayoutId id="2147484143" r:id="rId2"/>
    <p:sldLayoutId id="2147484144" r:id="rId3"/>
    <p:sldLayoutId id="2147484145" r:id="rId4"/>
    <p:sldLayoutId id="2147484146" r:id="rId5"/>
    <p:sldLayoutId id="2147484147" r:id="rId6"/>
    <p:sldLayoutId id="2147484148" r:id="rId7"/>
    <p:sldLayoutId id="2147484149" r:id="rId8"/>
    <p:sldLayoutId id="2147484150" r:id="rId9"/>
    <p:sldLayoutId id="2147484151" r:id="rId10"/>
    <p:sldLayoutId id="2147484152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0.png"/><Relationship Id="rId5" Type="http://schemas.openxmlformats.org/officeDocument/2006/relationships/image" Target="../media/image310.png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er-veneto.it/public/reportps_2013.pdf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1B3AF3C-E487-3C54-B5B1-5E5BBDCB42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1</a:t>
            </a:fld>
            <a:endParaRPr lang="en-US" sz="1000" dirty="0"/>
          </a:p>
        </p:txBody>
      </p:sp>
      <p:pic>
        <p:nvPicPr>
          <p:cNvPr id="5" name="Picture 3" descr="Abstract particle graph background">
            <a:extLst>
              <a:ext uri="{FF2B5EF4-FFF2-40B4-BE49-F238E27FC236}">
                <a16:creationId xmlns:a16="http://schemas.microsoft.com/office/drawing/2014/main" id="{4F5FE76F-24BC-8119-B0F7-B13B3092D9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645" t="23391" r="447"/>
          <a:stretch/>
        </p:blipFill>
        <p:spPr>
          <a:xfrm>
            <a:off x="0" y="0"/>
            <a:ext cx="12192000" cy="6858101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56C58985-1857-1047-A496-9E9D606CEE88}"/>
              </a:ext>
            </a:extLst>
          </p:cNvPr>
          <p:cNvSpPr txBox="1"/>
          <p:nvPr/>
        </p:nvSpPr>
        <p:spPr>
          <a:xfrm>
            <a:off x="0" y="484083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8EF88187-CFF0-17C2-FB49-B0EFEF395BF5}"/>
              </a:ext>
            </a:extLst>
          </p:cNvPr>
          <p:cNvSpPr/>
          <p:nvPr/>
        </p:nvSpPr>
        <p:spPr>
          <a:xfrm>
            <a:off x="9225152" y="5611091"/>
            <a:ext cx="3084416" cy="914555"/>
          </a:xfrm>
          <a:prstGeom prst="roundRect">
            <a:avLst/>
          </a:prstGeom>
          <a:solidFill>
            <a:schemeClr val="accent2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Matteo Federico 0321569</a:t>
            </a:r>
          </a:p>
          <a:p>
            <a:r>
              <a:rPr lang="it-IT" sz="1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Sara Da Canal 0316044</a:t>
            </a:r>
          </a:p>
          <a:p>
            <a:r>
              <a:rPr lang="it-IT" sz="1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Adrian </a:t>
            </a:r>
            <a:r>
              <a:rPr lang="it-IT" sz="16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Petru</a:t>
            </a:r>
            <a:r>
              <a:rPr lang="it-IT" sz="1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Baba 0320578</a:t>
            </a:r>
          </a:p>
        </p:txBody>
      </p:sp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DD98FD0C-64D4-67FC-EBB7-9483BE83D54D}"/>
              </a:ext>
            </a:extLst>
          </p:cNvPr>
          <p:cNvSpPr/>
          <p:nvPr/>
        </p:nvSpPr>
        <p:spPr>
          <a:xfrm>
            <a:off x="-305215" y="554839"/>
            <a:ext cx="9530367" cy="1748857"/>
          </a:xfrm>
          <a:prstGeom prst="roundRect">
            <a:avLst/>
          </a:prstGeom>
          <a:solidFill>
            <a:schemeClr val="accent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it-IT" sz="3000" b="1" dirty="0">
                <a:solidFill>
                  <a:prstClr val="white">
                    <a:lumMod val="95000"/>
                  </a:prst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Performance modeling of computer system and network:</a:t>
            </a:r>
            <a:br>
              <a:rPr lang="it-IT" sz="3000" b="1" dirty="0">
                <a:solidFill>
                  <a:prstClr val="white">
                    <a:lumMod val="95000"/>
                  </a:prst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</a:br>
            <a:r>
              <a:rPr lang="it-IT" sz="3000" b="1" dirty="0">
                <a:solidFill>
                  <a:prstClr val="white">
                    <a:lumMod val="95000"/>
                  </a:prst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Simulatore di un pronto soccorso</a:t>
            </a:r>
          </a:p>
        </p:txBody>
      </p:sp>
    </p:spTree>
    <p:extLst>
      <p:ext uri="{BB962C8B-B14F-4D97-AF65-F5344CB8AC3E}">
        <p14:creationId xmlns:p14="http://schemas.microsoft.com/office/powerpoint/2010/main" val="1709280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78B9524A-B598-D42D-5A97-B6F5F1247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09314" y="6356350"/>
            <a:ext cx="2743200" cy="365125"/>
          </a:xfrm>
        </p:spPr>
        <p:txBody>
          <a:bodyPr/>
          <a:lstStyle/>
          <a:p>
            <a:fld id="{CB1E4CB7-CB13-4810-BF18-BE31AFC64F93}" type="slidenum">
              <a:rPr lang="en-US" smtClean="0"/>
              <a:pPr/>
              <a:t>10</a:t>
            </a:fld>
            <a:endParaRPr lang="en-US" sz="1000" dirty="0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352CED47-B921-072D-D955-07044814B243}"/>
              </a:ext>
            </a:extLst>
          </p:cNvPr>
          <p:cNvSpPr/>
          <p:nvPr/>
        </p:nvSpPr>
        <p:spPr>
          <a:xfrm>
            <a:off x="287383" y="182880"/>
            <a:ext cx="11665131" cy="6538595"/>
          </a:xfrm>
          <a:prstGeom prst="rect">
            <a:avLst/>
          </a:prstGeom>
          <a:noFill/>
          <a:ln w="190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0477A470-F60F-B819-06DB-04FB755E227B}"/>
              </a:ext>
            </a:extLst>
          </p:cNvPr>
          <p:cNvSpPr/>
          <p:nvPr/>
        </p:nvSpPr>
        <p:spPr>
          <a:xfrm>
            <a:off x="39189" y="300444"/>
            <a:ext cx="5792545" cy="1097280"/>
          </a:xfrm>
          <a:custGeom>
            <a:avLst/>
            <a:gdLst>
              <a:gd name="connsiteX0" fmla="*/ 0 w 5930537"/>
              <a:gd name="connsiteY0" fmla="*/ 182884 h 1097280"/>
              <a:gd name="connsiteX1" fmla="*/ 182884 w 5930537"/>
              <a:gd name="connsiteY1" fmla="*/ 0 h 1097280"/>
              <a:gd name="connsiteX2" fmla="*/ 5747653 w 5930537"/>
              <a:gd name="connsiteY2" fmla="*/ 0 h 1097280"/>
              <a:gd name="connsiteX3" fmla="*/ 5930537 w 5930537"/>
              <a:gd name="connsiteY3" fmla="*/ 182884 h 1097280"/>
              <a:gd name="connsiteX4" fmla="*/ 5930537 w 5930537"/>
              <a:gd name="connsiteY4" fmla="*/ 914396 h 1097280"/>
              <a:gd name="connsiteX5" fmla="*/ 5747653 w 5930537"/>
              <a:gd name="connsiteY5" fmla="*/ 1097280 h 1097280"/>
              <a:gd name="connsiteX6" fmla="*/ 182884 w 5930537"/>
              <a:gd name="connsiteY6" fmla="*/ 1097280 h 1097280"/>
              <a:gd name="connsiteX7" fmla="*/ 0 w 5930537"/>
              <a:gd name="connsiteY7" fmla="*/ 914396 h 1097280"/>
              <a:gd name="connsiteX8" fmla="*/ 0 w 5930537"/>
              <a:gd name="connsiteY8" fmla="*/ 182884 h 1097280"/>
              <a:gd name="connsiteX0" fmla="*/ 182880 w 5930537"/>
              <a:gd name="connsiteY0" fmla="*/ 195947 h 1097280"/>
              <a:gd name="connsiteX1" fmla="*/ 182884 w 5930537"/>
              <a:gd name="connsiteY1" fmla="*/ 0 h 1097280"/>
              <a:gd name="connsiteX2" fmla="*/ 5747653 w 5930537"/>
              <a:gd name="connsiteY2" fmla="*/ 0 h 1097280"/>
              <a:gd name="connsiteX3" fmla="*/ 5930537 w 5930537"/>
              <a:gd name="connsiteY3" fmla="*/ 182884 h 1097280"/>
              <a:gd name="connsiteX4" fmla="*/ 5930537 w 5930537"/>
              <a:gd name="connsiteY4" fmla="*/ 914396 h 1097280"/>
              <a:gd name="connsiteX5" fmla="*/ 5747653 w 5930537"/>
              <a:gd name="connsiteY5" fmla="*/ 1097280 h 1097280"/>
              <a:gd name="connsiteX6" fmla="*/ 182884 w 5930537"/>
              <a:gd name="connsiteY6" fmla="*/ 1097280 h 1097280"/>
              <a:gd name="connsiteX7" fmla="*/ 0 w 5930537"/>
              <a:gd name="connsiteY7" fmla="*/ 914396 h 1097280"/>
              <a:gd name="connsiteX8" fmla="*/ 182880 w 5930537"/>
              <a:gd name="connsiteY8" fmla="*/ 195947 h 1097280"/>
              <a:gd name="connsiteX0" fmla="*/ 44888 w 5792545"/>
              <a:gd name="connsiteY0" fmla="*/ 195947 h 1097280"/>
              <a:gd name="connsiteX1" fmla="*/ 44892 w 5792545"/>
              <a:gd name="connsiteY1" fmla="*/ 0 h 1097280"/>
              <a:gd name="connsiteX2" fmla="*/ 5609661 w 5792545"/>
              <a:gd name="connsiteY2" fmla="*/ 0 h 1097280"/>
              <a:gd name="connsiteX3" fmla="*/ 5792545 w 5792545"/>
              <a:gd name="connsiteY3" fmla="*/ 182884 h 1097280"/>
              <a:gd name="connsiteX4" fmla="*/ 5792545 w 5792545"/>
              <a:gd name="connsiteY4" fmla="*/ 914396 h 1097280"/>
              <a:gd name="connsiteX5" fmla="*/ 5609661 w 5792545"/>
              <a:gd name="connsiteY5" fmla="*/ 1097280 h 1097280"/>
              <a:gd name="connsiteX6" fmla="*/ 44892 w 5792545"/>
              <a:gd name="connsiteY6" fmla="*/ 1097280 h 1097280"/>
              <a:gd name="connsiteX7" fmla="*/ 44888 w 5792545"/>
              <a:gd name="connsiteY7" fmla="*/ 914396 h 1097280"/>
              <a:gd name="connsiteX8" fmla="*/ 44888 w 5792545"/>
              <a:gd name="connsiteY8" fmla="*/ 195947 h 1097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792545" h="1097280">
                <a:moveTo>
                  <a:pt x="44888" y="195947"/>
                </a:moveTo>
                <a:cubicBezTo>
                  <a:pt x="44888" y="94943"/>
                  <a:pt x="-56112" y="0"/>
                  <a:pt x="44892" y="0"/>
                </a:cubicBezTo>
                <a:lnTo>
                  <a:pt x="5609661" y="0"/>
                </a:lnTo>
                <a:cubicBezTo>
                  <a:pt x="5710665" y="0"/>
                  <a:pt x="5792545" y="81880"/>
                  <a:pt x="5792545" y="182884"/>
                </a:cubicBezTo>
                <a:lnTo>
                  <a:pt x="5792545" y="914396"/>
                </a:lnTo>
                <a:cubicBezTo>
                  <a:pt x="5792545" y="1015400"/>
                  <a:pt x="5710665" y="1097280"/>
                  <a:pt x="5609661" y="1097280"/>
                </a:cubicBezTo>
                <a:lnTo>
                  <a:pt x="44892" y="1097280"/>
                </a:lnTo>
                <a:cubicBezTo>
                  <a:pt x="-56112" y="1097280"/>
                  <a:pt x="44888" y="1015400"/>
                  <a:pt x="44888" y="914396"/>
                </a:cubicBezTo>
                <a:lnTo>
                  <a:pt x="44888" y="195947"/>
                </a:lnTo>
                <a:close/>
              </a:path>
            </a:pathLst>
          </a:cu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3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MODELLO DELLE SPECIFICHE</a:t>
            </a:r>
            <a:endParaRPr lang="it-IT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0871E3A8-E146-3B08-F21F-489E5B23D7EE}"/>
              </a:ext>
            </a:extLst>
          </p:cNvPr>
          <p:cNvSpPr txBox="1"/>
          <p:nvPr/>
        </p:nvSpPr>
        <p:spPr>
          <a:xfrm>
            <a:off x="544480" y="1642944"/>
            <a:ext cx="11360137" cy="4381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it-IT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E' stata applicata una tipologia di simulazione Next Event quindi è necessario andare a stabilire quali eventi causeranno l’avanzamento del Clock.</a:t>
            </a:r>
          </a:p>
          <a:p>
            <a:pPr>
              <a:lnSpc>
                <a:spcPct val="120000"/>
              </a:lnSpc>
            </a:pPr>
            <a:r>
              <a:rPr lang="it-IT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Gli eventi considerati sono stati: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it-IT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Nuovo arrivo nel sistema: aggiunge una persona nel sistema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it-IT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Completamento Triage: decide il codice da assegnare a quella persona e la indirizza nel giusto reparto e coda</a:t>
            </a:r>
          </a:p>
          <a:p>
            <a:pPr>
              <a:lnSpc>
                <a:spcPct val="120000"/>
              </a:lnSpc>
            </a:pPr>
            <a:r>
              <a:rPr lang="it-IT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Completamenti dei reparti: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it-IT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Completamento Codice rosso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it-IT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Completamento Traumatologia: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it-IT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Completamento P. medici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it-IT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Completamento P. minori</a:t>
            </a:r>
          </a:p>
          <a:p>
            <a:pPr>
              <a:lnSpc>
                <a:spcPct val="120000"/>
              </a:lnSpc>
            </a:pPr>
            <a:r>
              <a:rPr lang="it-IT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Dove ogni completamento implica che la persona sia stata servita e quindi che esca dal sistema e se possibile inserisce una nuova persona in servizio secondo la priorità di coda</a:t>
            </a:r>
          </a:p>
        </p:txBody>
      </p:sp>
      <p:sp>
        <p:nvSpPr>
          <p:cNvPr id="5" name="Figura a mano libera 4">
            <a:extLst>
              <a:ext uri="{FF2B5EF4-FFF2-40B4-BE49-F238E27FC236}">
                <a16:creationId xmlns:a16="http://schemas.microsoft.com/office/drawing/2014/main" id="{DC89E218-2A4C-5ABB-78C9-BB8F8E1B5A56}"/>
              </a:ext>
            </a:extLst>
          </p:cNvPr>
          <p:cNvSpPr/>
          <p:nvPr/>
        </p:nvSpPr>
        <p:spPr>
          <a:xfrm>
            <a:off x="287384" y="5976592"/>
            <a:ext cx="11617234" cy="858801"/>
          </a:xfrm>
          <a:custGeom>
            <a:avLst/>
            <a:gdLst>
              <a:gd name="connsiteX0" fmla="*/ 305 w 10587677"/>
              <a:gd name="connsiteY0" fmla="*/ 658765 h 1315990"/>
              <a:gd name="connsiteX1" fmla="*/ 1429055 w 10587677"/>
              <a:gd name="connsiteY1" fmla="*/ 87265 h 1315990"/>
              <a:gd name="connsiteX2" fmla="*/ 3429305 w 10587677"/>
              <a:gd name="connsiteY2" fmla="*/ 644478 h 1315990"/>
              <a:gd name="connsiteX3" fmla="*/ 5143805 w 10587677"/>
              <a:gd name="connsiteY3" fmla="*/ 1001665 h 1315990"/>
              <a:gd name="connsiteX4" fmla="*/ 6415393 w 10587677"/>
              <a:gd name="connsiteY4" fmla="*/ 901653 h 1315990"/>
              <a:gd name="connsiteX5" fmla="*/ 7572680 w 10587677"/>
              <a:gd name="connsiteY5" fmla="*/ 1230265 h 1315990"/>
              <a:gd name="connsiteX6" fmla="*/ 8587093 w 10587677"/>
              <a:gd name="connsiteY6" fmla="*/ 1015953 h 1315990"/>
              <a:gd name="connsiteX7" fmla="*/ 9587218 w 10587677"/>
              <a:gd name="connsiteY7" fmla="*/ 1315990 h 1315990"/>
              <a:gd name="connsiteX8" fmla="*/ 10587343 w 10587677"/>
              <a:gd name="connsiteY8" fmla="*/ 1015953 h 1315990"/>
              <a:gd name="connsiteX9" fmla="*/ 9687230 w 10587677"/>
              <a:gd name="connsiteY9" fmla="*/ 1215978 h 1315990"/>
              <a:gd name="connsiteX10" fmla="*/ 8744255 w 10587677"/>
              <a:gd name="connsiteY10" fmla="*/ 930228 h 1315990"/>
              <a:gd name="connsiteX11" fmla="*/ 7686980 w 10587677"/>
              <a:gd name="connsiteY11" fmla="*/ 1158828 h 1315990"/>
              <a:gd name="connsiteX12" fmla="*/ 6543980 w 10587677"/>
              <a:gd name="connsiteY12" fmla="*/ 801640 h 1315990"/>
              <a:gd name="connsiteX13" fmla="*/ 4929493 w 10587677"/>
              <a:gd name="connsiteY13" fmla="*/ 901653 h 1315990"/>
              <a:gd name="connsiteX14" fmla="*/ 1543355 w 10587677"/>
              <a:gd name="connsiteY14" fmla="*/ 1540 h 1315990"/>
              <a:gd name="connsiteX15" fmla="*/ 305 w 10587677"/>
              <a:gd name="connsiteY15" fmla="*/ 658765 h 1315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0587677" h="1315990">
                <a:moveTo>
                  <a:pt x="305" y="658765"/>
                </a:moveTo>
                <a:cubicBezTo>
                  <a:pt x="-18745" y="673053"/>
                  <a:pt x="857555" y="89646"/>
                  <a:pt x="1429055" y="87265"/>
                </a:cubicBezTo>
                <a:cubicBezTo>
                  <a:pt x="2000555" y="84884"/>
                  <a:pt x="2810180" y="492078"/>
                  <a:pt x="3429305" y="644478"/>
                </a:cubicBezTo>
                <a:cubicBezTo>
                  <a:pt x="4048430" y="796878"/>
                  <a:pt x="4646124" y="958803"/>
                  <a:pt x="5143805" y="1001665"/>
                </a:cubicBezTo>
                <a:cubicBezTo>
                  <a:pt x="5641486" y="1044527"/>
                  <a:pt x="6010581" y="863553"/>
                  <a:pt x="6415393" y="901653"/>
                </a:cubicBezTo>
                <a:cubicBezTo>
                  <a:pt x="6820205" y="939753"/>
                  <a:pt x="7210730" y="1211215"/>
                  <a:pt x="7572680" y="1230265"/>
                </a:cubicBezTo>
                <a:cubicBezTo>
                  <a:pt x="7934630" y="1249315"/>
                  <a:pt x="8251337" y="1001665"/>
                  <a:pt x="8587093" y="1015953"/>
                </a:cubicBezTo>
                <a:cubicBezTo>
                  <a:pt x="8922849" y="1030241"/>
                  <a:pt x="9253843" y="1315990"/>
                  <a:pt x="9587218" y="1315990"/>
                </a:cubicBezTo>
                <a:cubicBezTo>
                  <a:pt x="9920593" y="1315990"/>
                  <a:pt x="10570674" y="1032622"/>
                  <a:pt x="10587343" y="1015953"/>
                </a:cubicBezTo>
                <a:cubicBezTo>
                  <a:pt x="10604012" y="999284"/>
                  <a:pt x="9994411" y="1230265"/>
                  <a:pt x="9687230" y="1215978"/>
                </a:cubicBezTo>
                <a:cubicBezTo>
                  <a:pt x="9380049" y="1201691"/>
                  <a:pt x="9077630" y="939753"/>
                  <a:pt x="8744255" y="930228"/>
                </a:cubicBezTo>
                <a:cubicBezTo>
                  <a:pt x="8410880" y="920703"/>
                  <a:pt x="8053692" y="1180259"/>
                  <a:pt x="7686980" y="1158828"/>
                </a:cubicBezTo>
                <a:cubicBezTo>
                  <a:pt x="7320268" y="1137397"/>
                  <a:pt x="7003561" y="844503"/>
                  <a:pt x="6543980" y="801640"/>
                </a:cubicBezTo>
                <a:cubicBezTo>
                  <a:pt x="6084399" y="758778"/>
                  <a:pt x="5762930" y="1035003"/>
                  <a:pt x="4929493" y="901653"/>
                </a:cubicBezTo>
                <a:cubicBezTo>
                  <a:pt x="4096056" y="768303"/>
                  <a:pt x="2369649" y="39640"/>
                  <a:pt x="1543355" y="1540"/>
                </a:cubicBezTo>
                <a:cubicBezTo>
                  <a:pt x="717061" y="-36560"/>
                  <a:pt x="19355" y="644477"/>
                  <a:pt x="305" y="65876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 w="317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21747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xit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3" grpId="0"/>
      <p:bldP spid="3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78B9524A-B598-D42D-5A97-B6F5F1247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09314" y="6356350"/>
            <a:ext cx="2743200" cy="365125"/>
          </a:xfrm>
        </p:spPr>
        <p:txBody>
          <a:bodyPr/>
          <a:lstStyle/>
          <a:p>
            <a:fld id="{CB1E4CB7-CB13-4810-BF18-BE31AFC64F93}" type="slidenum">
              <a:rPr lang="en-US" smtClean="0"/>
              <a:pPr/>
              <a:t>11</a:t>
            </a:fld>
            <a:endParaRPr lang="en-US" sz="1000" dirty="0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352CED47-B921-072D-D955-07044814B243}"/>
              </a:ext>
            </a:extLst>
          </p:cNvPr>
          <p:cNvSpPr/>
          <p:nvPr/>
        </p:nvSpPr>
        <p:spPr>
          <a:xfrm>
            <a:off x="287383" y="182880"/>
            <a:ext cx="11665131" cy="6538595"/>
          </a:xfrm>
          <a:prstGeom prst="rect">
            <a:avLst/>
          </a:prstGeom>
          <a:noFill/>
          <a:ln w="190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" name="Immagine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84F668B7-3B8C-5D85-1F3B-67BFBD4B78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7479" y="1949725"/>
            <a:ext cx="2743199" cy="2260022"/>
          </a:xfrm>
          <a:prstGeom prst="rect">
            <a:avLst/>
          </a:prstGeom>
        </p:spPr>
      </p:pic>
      <p:pic>
        <p:nvPicPr>
          <p:cNvPr id="7" name="Immagine 6" descr="Immagine che contiene testo&#10;&#10;Descrizione generata automaticamente">
            <a:extLst>
              <a:ext uri="{FF2B5EF4-FFF2-40B4-BE49-F238E27FC236}">
                <a16:creationId xmlns:a16="http://schemas.microsoft.com/office/drawing/2014/main" id="{E7C77D33-8C05-7343-FA51-19AE44C167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769" y="3272283"/>
            <a:ext cx="2743198" cy="2518609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79EA9BEC-5EF5-D7AC-A219-A373678661BA}"/>
              </a:ext>
            </a:extLst>
          </p:cNvPr>
          <p:cNvSpPr txBox="1"/>
          <p:nvPr/>
        </p:nvSpPr>
        <p:spPr>
          <a:xfrm>
            <a:off x="537632" y="1580782"/>
            <a:ext cx="29290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dirty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Statistiche raccolte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0ACB384B-035A-791A-2E22-58B050B1B1F8}"/>
              </a:ext>
            </a:extLst>
          </p:cNvPr>
          <p:cNvSpPr txBox="1"/>
          <p:nvPr/>
        </p:nvSpPr>
        <p:spPr>
          <a:xfrm>
            <a:off x="537632" y="2165717"/>
            <a:ext cx="40154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La struct output è usata per salvare i valori medi delle statistiche che sono di nostro interesse</a:t>
            </a:r>
          </a:p>
          <a:p>
            <a:endParaRPr lang="it-IT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2696200A-0EA3-1769-0B63-8E6B0316EB7D}"/>
              </a:ext>
            </a:extLst>
          </p:cNvPr>
          <p:cNvSpPr txBox="1"/>
          <p:nvPr/>
        </p:nvSpPr>
        <p:spPr>
          <a:xfrm>
            <a:off x="5625058" y="4531588"/>
            <a:ext cx="575858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Questi valori vengono calcolate a partire dai campi della struct nodeData, che vengono aggiornati ad ogni avanzamento del clock e tengono traccia di quante persone si trovano nelle diverse aree del sistema in ogni istante.</a:t>
            </a:r>
          </a:p>
          <a:p>
            <a:endParaRPr lang="it-IT" dirty="0"/>
          </a:p>
        </p:txBody>
      </p:sp>
      <p:sp>
        <p:nvSpPr>
          <p:cNvPr id="28" name="Figura a mano libera 27">
            <a:extLst>
              <a:ext uri="{FF2B5EF4-FFF2-40B4-BE49-F238E27FC236}">
                <a16:creationId xmlns:a16="http://schemas.microsoft.com/office/drawing/2014/main" id="{A731FC8B-C86D-40E4-3DF7-B2E5617CF367}"/>
              </a:ext>
            </a:extLst>
          </p:cNvPr>
          <p:cNvSpPr/>
          <p:nvPr/>
        </p:nvSpPr>
        <p:spPr>
          <a:xfrm>
            <a:off x="537631" y="2042447"/>
            <a:ext cx="3148534" cy="123270"/>
          </a:xfrm>
          <a:custGeom>
            <a:avLst/>
            <a:gdLst>
              <a:gd name="connsiteX0" fmla="*/ 112105 w 4323721"/>
              <a:gd name="connsiteY0" fmla="*/ 193333 h 471490"/>
              <a:gd name="connsiteX1" fmla="*/ 1155092 w 4323721"/>
              <a:gd name="connsiteY1" fmla="*/ 7595 h 471490"/>
              <a:gd name="connsiteX2" fmla="*/ 2369530 w 4323721"/>
              <a:gd name="connsiteY2" fmla="*/ 464795 h 471490"/>
              <a:gd name="connsiteX3" fmla="*/ 3012467 w 4323721"/>
              <a:gd name="connsiteY3" fmla="*/ 279058 h 471490"/>
              <a:gd name="connsiteX4" fmla="*/ 3841142 w 4323721"/>
              <a:gd name="connsiteY4" fmla="*/ 264770 h 471490"/>
              <a:gd name="connsiteX5" fmla="*/ 4255480 w 4323721"/>
              <a:gd name="connsiteY5" fmla="*/ 407645 h 471490"/>
              <a:gd name="connsiteX6" fmla="*/ 2412392 w 4323721"/>
              <a:gd name="connsiteY6" fmla="*/ 336208 h 471490"/>
              <a:gd name="connsiteX7" fmla="*/ 1397980 w 4323721"/>
              <a:gd name="connsiteY7" fmla="*/ 207620 h 471490"/>
              <a:gd name="connsiteX8" fmla="*/ 483580 w 4323721"/>
              <a:gd name="connsiteY8" fmla="*/ 293345 h 471490"/>
              <a:gd name="connsiteX9" fmla="*/ 69242 w 4323721"/>
              <a:gd name="connsiteY9" fmla="*/ 379070 h 471490"/>
              <a:gd name="connsiteX10" fmla="*/ 112105 w 4323721"/>
              <a:gd name="connsiteY10" fmla="*/ 193333 h 471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323721" h="471490">
                <a:moveTo>
                  <a:pt x="112105" y="193333"/>
                </a:moveTo>
                <a:cubicBezTo>
                  <a:pt x="293080" y="131420"/>
                  <a:pt x="778855" y="-37649"/>
                  <a:pt x="1155092" y="7595"/>
                </a:cubicBezTo>
                <a:cubicBezTo>
                  <a:pt x="1531329" y="52839"/>
                  <a:pt x="2059968" y="419551"/>
                  <a:pt x="2369530" y="464795"/>
                </a:cubicBezTo>
                <a:cubicBezTo>
                  <a:pt x="2679092" y="510039"/>
                  <a:pt x="2767198" y="312395"/>
                  <a:pt x="3012467" y="279058"/>
                </a:cubicBezTo>
                <a:cubicBezTo>
                  <a:pt x="3257736" y="245721"/>
                  <a:pt x="3633973" y="243339"/>
                  <a:pt x="3841142" y="264770"/>
                </a:cubicBezTo>
                <a:cubicBezTo>
                  <a:pt x="4048311" y="286201"/>
                  <a:pt x="4493605" y="395739"/>
                  <a:pt x="4255480" y="407645"/>
                </a:cubicBezTo>
                <a:cubicBezTo>
                  <a:pt x="4017355" y="419551"/>
                  <a:pt x="2888642" y="369546"/>
                  <a:pt x="2412392" y="336208"/>
                </a:cubicBezTo>
                <a:cubicBezTo>
                  <a:pt x="1936142" y="302871"/>
                  <a:pt x="1719449" y="214764"/>
                  <a:pt x="1397980" y="207620"/>
                </a:cubicBezTo>
                <a:cubicBezTo>
                  <a:pt x="1076511" y="200476"/>
                  <a:pt x="705036" y="264770"/>
                  <a:pt x="483580" y="293345"/>
                </a:cubicBezTo>
                <a:cubicBezTo>
                  <a:pt x="262124" y="321920"/>
                  <a:pt x="128773" y="402883"/>
                  <a:pt x="69242" y="379070"/>
                </a:cubicBezTo>
                <a:cubicBezTo>
                  <a:pt x="9711" y="355258"/>
                  <a:pt x="-68870" y="255246"/>
                  <a:pt x="112105" y="193333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1" name="Figura a mano libera 30">
            <a:extLst>
              <a:ext uri="{FF2B5EF4-FFF2-40B4-BE49-F238E27FC236}">
                <a16:creationId xmlns:a16="http://schemas.microsoft.com/office/drawing/2014/main" id="{7B253E96-921C-5EBF-CF80-F011C4C90293}"/>
              </a:ext>
            </a:extLst>
          </p:cNvPr>
          <p:cNvSpPr/>
          <p:nvPr/>
        </p:nvSpPr>
        <p:spPr>
          <a:xfrm>
            <a:off x="287384" y="5976592"/>
            <a:ext cx="11617234" cy="858801"/>
          </a:xfrm>
          <a:custGeom>
            <a:avLst/>
            <a:gdLst>
              <a:gd name="connsiteX0" fmla="*/ 305 w 10587677"/>
              <a:gd name="connsiteY0" fmla="*/ 658765 h 1315990"/>
              <a:gd name="connsiteX1" fmla="*/ 1429055 w 10587677"/>
              <a:gd name="connsiteY1" fmla="*/ 87265 h 1315990"/>
              <a:gd name="connsiteX2" fmla="*/ 3429305 w 10587677"/>
              <a:gd name="connsiteY2" fmla="*/ 644478 h 1315990"/>
              <a:gd name="connsiteX3" fmla="*/ 5143805 w 10587677"/>
              <a:gd name="connsiteY3" fmla="*/ 1001665 h 1315990"/>
              <a:gd name="connsiteX4" fmla="*/ 6415393 w 10587677"/>
              <a:gd name="connsiteY4" fmla="*/ 901653 h 1315990"/>
              <a:gd name="connsiteX5" fmla="*/ 7572680 w 10587677"/>
              <a:gd name="connsiteY5" fmla="*/ 1230265 h 1315990"/>
              <a:gd name="connsiteX6" fmla="*/ 8587093 w 10587677"/>
              <a:gd name="connsiteY6" fmla="*/ 1015953 h 1315990"/>
              <a:gd name="connsiteX7" fmla="*/ 9587218 w 10587677"/>
              <a:gd name="connsiteY7" fmla="*/ 1315990 h 1315990"/>
              <a:gd name="connsiteX8" fmla="*/ 10587343 w 10587677"/>
              <a:gd name="connsiteY8" fmla="*/ 1015953 h 1315990"/>
              <a:gd name="connsiteX9" fmla="*/ 9687230 w 10587677"/>
              <a:gd name="connsiteY9" fmla="*/ 1215978 h 1315990"/>
              <a:gd name="connsiteX10" fmla="*/ 8744255 w 10587677"/>
              <a:gd name="connsiteY10" fmla="*/ 930228 h 1315990"/>
              <a:gd name="connsiteX11" fmla="*/ 7686980 w 10587677"/>
              <a:gd name="connsiteY11" fmla="*/ 1158828 h 1315990"/>
              <a:gd name="connsiteX12" fmla="*/ 6543980 w 10587677"/>
              <a:gd name="connsiteY12" fmla="*/ 801640 h 1315990"/>
              <a:gd name="connsiteX13" fmla="*/ 4929493 w 10587677"/>
              <a:gd name="connsiteY13" fmla="*/ 901653 h 1315990"/>
              <a:gd name="connsiteX14" fmla="*/ 1543355 w 10587677"/>
              <a:gd name="connsiteY14" fmla="*/ 1540 h 1315990"/>
              <a:gd name="connsiteX15" fmla="*/ 305 w 10587677"/>
              <a:gd name="connsiteY15" fmla="*/ 658765 h 1315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0587677" h="1315990">
                <a:moveTo>
                  <a:pt x="305" y="658765"/>
                </a:moveTo>
                <a:cubicBezTo>
                  <a:pt x="-18745" y="673053"/>
                  <a:pt x="857555" y="89646"/>
                  <a:pt x="1429055" y="87265"/>
                </a:cubicBezTo>
                <a:cubicBezTo>
                  <a:pt x="2000555" y="84884"/>
                  <a:pt x="2810180" y="492078"/>
                  <a:pt x="3429305" y="644478"/>
                </a:cubicBezTo>
                <a:cubicBezTo>
                  <a:pt x="4048430" y="796878"/>
                  <a:pt x="4646124" y="958803"/>
                  <a:pt x="5143805" y="1001665"/>
                </a:cubicBezTo>
                <a:cubicBezTo>
                  <a:pt x="5641486" y="1044527"/>
                  <a:pt x="6010581" y="863553"/>
                  <a:pt x="6415393" y="901653"/>
                </a:cubicBezTo>
                <a:cubicBezTo>
                  <a:pt x="6820205" y="939753"/>
                  <a:pt x="7210730" y="1211215"/>
                  <a:pt x="7572680" y="1230265"/>
                </a:cubicBezTo>
                <a:cubicBezTo>
                  <a:pt x="7934630" y="1249315"/>
                  <a:pt x="8251337" y="1001665"/>
                  <a:pt x="8587093" y="1015953"/>
                </a:cubicBezTo>
                <a:cubicBezTo>
                  <a:pt x="8922849" y="1030241"/>
                  <a:pt x="9253843" y="1315990"/>
                  <a:pt x="9587218" y="1315990"/>
                </a:cubicBezTo>
                <a:cubicBezTo>
                  <a:pt x="9920593" y="1315990"/>
                  <a:pt x="10570674" y="1032622"/>
                  <a:pt x="10587343" y="1015953"/>
                </a:cubicBezTo>
                <a:cubicBezTo>
                  <a:pt x="10604012" y="999284"/>
                  <a:pt x="9994411" y="1230265"/>
                  <a:pt x="9687230" y="1215978"/>
                </a:cubicBezTo>
                <a:cubicBezTo>
                  <a:pt x="9380049" y="1201691"/>
                  <a:pt x="9077630" y="939753"/>
                  <a:pt x="8744255" y="930228"/>
                </a:cubicBezTo>
                <a:cubicBezTo>
                  <a:pt x="8410880" y="920703"/>
                  <a:pt x="8053692" y="1180259"/>
                  <a:pt x="7686980" y="1158828"/>
                </a:cubicBezTo>
                <a:cubicBezTo>
                  <a:pt x="7320268" y="1137397"/>
                  <a:pt x="7003561" y="844503"/>
                  <a:pt x="6543980" y="801640"/>
                </a:cubicBezTo>
                <a:cubicBezTo>
                  <a:pt x="6084399" y="758778"/>
                  <a:pt x="5762930" y="1035003"/>
                  <a:pt x="4929493" y="901653"/>
                </a:cubicBezTo>
                <a:cubicBezTo>
                  <a:pt x="4096056" y="768303"/>
                  <a:pt x="2369649" y="39640"/>
                  <a:pt x="1543355" y="1540"/>
                </a:cubicBezTo>
                <a:cubicBezTo>
                  <a:pt x="717061" y="-36560"/>
                  <a:pt x="19355" y="644477"/>
                  <a:pt x="305" y="65876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 w="317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Rettangolo con angoli arrotondati 10">
            <a:extLst>
              <a:ext uri="{FF2B5EF4-FFF2-40B4-BE49-F238E27FC236}">
                <a16:creationId xmlns:a16="http://schemas.microsoft.com/office/drawing/2014/main" id="{008701E7-DD75-31F9-BB01-A645E5F89988}"/>
              </a:ext>
            </a:extLst>
          </p:cNvPr>
          <p:cNvSpPr/>
          <p:nvPr/>
        </p:nvSpPr>
        <p:spPr>
          <a:xfrm>
            <a:off x="39189" y="300444"/>
            <a:ext cx="5792545" cy="1097280"/>
          </a:xfrm>
          <a:custGeom>
            <a:avLst/>
            <a:gdLst>
              <a:gd name="connsiteX0" fmla="*/ 0 w 5930537"/>
              <a:gd name="connsiteY0" fmla="*/ 182884 h 1097280"/>
              <a:gd name="connsiteX1" fmla="*/ 182884 w 5930537"/>
              <a:gd name="connsiteY1" fmla="*/ 0 h 1097280"/>
              <a:gd name="connsiteX2" fmla="*/ 5747653 w 5930537"/>
              <a:gd name="connsiteY2" fmla="*/ 0 h 1097280"/>
              <a:gd name="connsiteX3" fmla="*/ 5930537 w 5930537"/>
              <a:gd name="connsiteY3" fmla="*/ 182884 h 1097280"/>
              <a:gd name="connsiteX4" fmla="*/ 5930537 w 5930537"/>
              <a:gd name="connsiteY4" fmla="*/ 914396 h 1097280"/>
              <a:gd name="connsiteX5" fmla="*/ 5747653 w 5930537"/>
              <a:gd name="connsiteY5" fmla="*/ 1097280 h 1097280"/>
              <a:gd name="connsiteX6" fmla="*/ 182884 w 5930537"/>
              <a:gd name="connsiteY6" fmla="*/ 1097280 h 1097280"/>
              <a:gd name="connsiteX7" fmla="*/ 0 w 5930537"/>
              <a:gd name="connsiteY7" fmla="*/ 914396 h 1097280"/>
              <a:gd name="connsiteX8" fmla="*/ 0 w 5930537"/>
              <a:gd name="connsiteY8" fmla="*/ 182884 h 1097280"/>
              <a:gd name="connsiteX0" fmla="*/ 182880 w 5930537"/>
              <a:gd name="connsiteY0" fmla="*/ 195947 h 1097280"/>
              <a:gd name="connsiteX1" fmla="*/ 182884 w 5930537"/>
              <a:gd name="connsiteY1" fmla="*/ 0 h 1097280"/>
              <a:gd name="connsiteX2" fmla="*/ 5747653 w 5930537"/>
              <a:gd name="connsiteY2" fmla="*/ 0 h 1097280"/>
              <a:gd name="connsiteX3" fmla="*/ 5930537 w 5930537"/>
              <a:gd name="connsiteY3" fmla="*/ 182884 h 1097280"/>
              <a:gd name="connsiteX4" fmla="*/ 5930537 w 5930537"/>
              <a:gd name="connsiteY4" fmla="*/ 914396 h 1097280"/>
              <a:gd name="connsiteX5" fmla="*/ 5747653 w 5930537"/>
              <a:gd name="connsiteY5" fmla="*/ 1097280 h 1097280"/>
              <a:gd name="connsiteX6" fmla="*/ 182884 w 5930537"/>
              <a:gd name="connsiteY6" fmla="*/ 1097280 h 1097280"/>
              <a:gd name="connsiteX7" fmla="*/ 0 w 5930537"/>
              <a:gd name="connsiteY7" fmla="*/ 914396 h 1097280"/>
              <a:gd name="connsiteX8" fmla="*/ 182880 w 5930537"/>
              <a:gd name="connsiteY8" fmla="*/ 195947 h 1097280"/>
              <a:gd name="connsiteX0" fmla="*/ 44888 w 5792545"/>
              <a:gd name="connsiteY0" fmla="*/ 195947 h 1097280"/>
              <a:gd name="connsiteX1" fmla="*/ 44892 w 5792545"/>
              <a:gd name="connsiteY1" fmla="*/ 0 h 1097280"/>
              <a:gd name="connsiteX2" fmla="*/ 5609661 w 5792545"/>
              <a:gd name="connsiteY2" fmla="*/ 0 h 1097280"/>
              <a:gd name="connsiteX3" fmla="*/ 5792545 w 5792545"/>
              <a:gd name="connsiteY3" fmla="*/ 182884 h 1097280"/>
              <a:gd name="connsiteX4" fmla="*/ 5792545 w 5792545"/>
              <a:gd name="connsiteY4" fmla="*/ 914396 h 1097280"/>
              <a:gd name="connsiteX5" fmla="*/ 5609661 w 5792545"/>
              <a:gd name="connsiteY5" fmla="*/ 1097280 h 1097280"/>
              <a:gd name="connsiteX6" fmla="*/ 44892 w 5792545"/>
              <a:gd name="connsiteY6" fmla="*/ 1097280 h 1097280"/>
              <a:gd name="connsiteX7" fmla="*/ 44888 w 5792545"/>
              <a:gd name="connsiteY7" fmla="*/ 914396 h 1097280"/>
              <a:gd name="connsiteX8" fmla="*/ 44888 w 5792545"/>
              <a:gd name="connsiteY8" fmla="*/ 195947 h 1097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792545" h="1097280">
                <a:moveTo>
                  <a:pt x="44888" y="195947"/>
                </a:moveTo>
                <a:cubicBezTo>
                  <a:pt x="44888" y="94943"/>
                  <a:pt x="-56112" y="0"/>
                  <a:pt x="44892" y="0"/>
                </a:cubicBezTo>
                <a:lnTo>
                  <a:pt x="5609661" y="0"/>
                </a:lnTo>
                <a:cubicBezTo>
                  <a:pt x="5710665" y="0"/>
                  <a:pt x="5792545" y="81880"/>
                  <a:pt x="5792545" y="182884"/>
                </a:cubicBezTo>
                <a:lnTo>
                  <a:pt x="5792545" y="914396"/>
                </a:lnTo>
                <a:cubicBezTo>
                  <a:pt x="5792545" y="1015400"/>
                  <a:pt x="5710665" y="1097280"/>
                  <a:pt x="5609661" y="1097280"/>
                </a:cubicBezTo>
                <a:lnTo>
                  <a:pt x="44892" y="1097280"/>
                </a:lnTo>
                <a:cubicBezTo>
                  <a:pt x="-56112" y="1097280"/>
                  <a:pt x="44888" y="1015400"/>
                  <a:pt x="44888" y="914396"/>
                </a:cubicBezTo>
                <a:lnTo>
                  <a:pt x="44888" y="195947"/>
                </a:lnTo>
                <a:close/>
              </a:path>
            </a:pathLst>
          </a:cu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3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MODELLO</a:t>
            </a:r>
          </a:p>
          <a:p>
            <a:pPr algn="ctr"/>
            <a:r>
              <a:rPr lang="it-IT" sz="3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COMPUTAZIONALE</a:t>
            </a:r>
            <a:endParaRPr lang="it-IT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523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xit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1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6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  <p:bldP spid="18" grpId="0"/>
      <p:bldP spid="18" grpId="1"/>
      <p:bldP spid="21" grpId="0"/>
      <p:bldP spid="21" grpId="1"/>
      <p:bldP spid="28" grpId="0" animBg="1"/>
      <p:bldP spid="28" grpId="1" animBg="1"/>
      <p:bldP spid="6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78B9524A-B598-D42D-5A97-B6F5F1247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09314" y="6356350"/>
            <a:ext cx="2743200" cy="365125"/>
          </a:xfrm>
        </p:spPr>
        <p:txBody>
          <a:bodyPr/>
          <a:lstStyle/>
          <a:p>
            <a:fld id="{CB1E4CB7-CB13-4810-BF18-BE31AFC64F93}" type="slidenum">
              <a:rPr lang="en-US" smtClean="0"/>
              <a:pPr/>
              <a:t>12</a:t>
            </a:fld>
            <a:endParaRPr lang="en-US" sz="1000" dirty="0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352CED47-B921-072D-D955-07044814B243}"/>
              </a:ext>
            </a:extLst>
          </p:cNvPr>
          <p:cNvSpPr/>
          <p:nvPr/>
        </p:nvSpPr>
        <p:spPr>
          <a:xfrm>
            <a:off x="287383" y="182880"/>
            <a:ext cx="11665131" cy="6538595"/>
          </a:xfrm>
          <a:prstGeom prst="rect">
            <a:avLst/>
          </a:prstGeom>
          <a:noFill/>
          <a:ln w="190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79EA9BEC-5EF5-D7AC-A219-A373678661BA}"/>
              </a:ext>
            </a:extLst>
          </p:cNvPr>
          <p:cNvSpPr txBox="1"/>
          <p:nvPr/>
        </p:nvSpPr>
        <p:spPr>
          <a:xfrm>
            <a:off x="537632" y="1580782"/>
            <a:ext cx="28280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dirty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Generatori aleatori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0ACB384B-035A-791A-2E22-58B050B1B1F8}"/>
              </a:ext>
            </a:extLst>
          </p:cNvPr>
          <p:cNvSpPr txBox="1"/>
          <p:nvPr/>
        </p:nvSpPr>
        <p:spPr>
          <a:xfrm>
            <a:off x="537631" y="2487274"/>
            <a:ext cx="23601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SEME: 123456789</a:t>
            </a:r>
          </a:p>
          <a:p>
            <a:endParaRPr lang="it-IT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2696200A-0EA3-1769-0B63-8E6B0316EB7D}"/>
              </a:ext>
            </a:extLst>
          </p:cNvPr>
          <p:cNvSpPr txBox="1"/>
          <p:nvPr/>
        </p:nvSpPr>
        <p:spPr>
          <a:xfrm>
            <a:off x="537632" y="3347720"/>
            <a:ext cx="4781343" cy="1477328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 semi successivi sono ottenuti a partire da questo, poiché vengono eseguite le diverse simulazioni in un ciclo senza che il seme sia mai re-inizializzato</a:t>
            </a:r>
          </a:p>
          <a:p>
            <a:endParaRPr lang="it-IT" dirty="0"/>
          </a:p>
        </p:txBody>
      </p:sp>
      <p:sp>
        <p:nvSpPr>
          <p:cNvPr id="28" name="Figura a mano libera 27">
            <a:extLst>
              <a:ext uri="{FF2B5EF4-FFF2-40B4-BE49-F238E27FC236}">
                <a16:creationId xmlns:a16="http://schemas.microsoft.com/office/drawing/2014/main" id="{A731FC8B-C86D-40E4-3DF7-B2E5617CF367}"/>
              </a:ext>
            </a:extLst>
          </p:cNvPr>
          <p:cNvSpPr/>
          <p:nvPr/>
        </p:nvSpPr>
        <p:spPr>
          <a:xfrm>
            <a:off x="537631" y="2042447"/>
            <a:ext cx="3148534" cy="123270"/>
          </a:xfrm>
          <a:custGeom>
            <a:avLst/>
            <a:gdLst>
              <a:gd name="connsiteX0" fmla="*/ 112105 w 4323721"/>
              <a:gd name="connsiteY0" fmla="*/ 193333 h 471490"/>
              <a:gd name="connsiteX1" fmla="*/ 1155092 w 4323721"/>
              <a:gd name="connsiteY1" fmla="*/ 7595 h 471490"/>
              <a:gd name="connsiteX2" fmla="*/ 2369530 w 4323721"/>
              <a:gd name="connsiteY2" fmla="*/ 464795 h 471490"/>
              <a:gd name="connsiteX3" fmla="*/ 3012467 w 4323721"/>
              <a:gd name="connsiteY3" fmla="*/ 279058 h 471490"/>
              <a:gd name="connsiteX4" fmla="*/ 3841142 w 4323721"/>
              <a:gd name="connsiteY4" fmla="*/ 264770 h 471490"/>
              <a:gd name="connsiteX5" fmla="*/ 4255480 w 4323721"/>
              <a:gd name="connsiteY5" fmla="*/ 407645 h 471490"/>
              <a:gd name="connsiteX6" fmla="*/ 2412392 w 4323721"/>
              <a:gd name="connsiteY6" fmla="*/ 336208 h 471490"/>
              <a:gd name="connsiteX7" fmla="*/ 1397980 w 4323721"/>
              <a:gd name="connsiteY7" fmla="*/ 207620 h 471490"/>
              <a:gd name="connsiteX8" fmla="*/ 483580 w 4323721"/>
              <a:gd name="connsiteY8" fmla="*/ 293345 h 471490"/>
              <a:gd name="connsiteX9" fmla="*/ 69242 w 4323721"/>
              <a:gd name="connsiteY9" fmla="*/ 379070 h 471490"/>
              <a:gd name="connsiteX10" fmla="*/ 112105 w 4323721"/>
              <a:gd name="connsiteY10" fmla="*/ 193333 h 471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323721" h="471490">
                <a:moveTo>
                  <a:pt x="112105" y="193333"/>
                </a:moveTo>
                <a:cubicBezTo>
                  <a:pt x="293080" y="131420"/>
                  <a:pt x="778855" y="-37649"/>
                  <a:pt x="1155092" y="7595"/>
                </a:cubicBezTo>
                <a:cubicBezTo>
                  <a:pt x="1531329" y="52839"/>
                  <a:pt x="2059968" y="419551"/>
                  <a:pt x="2369530" y="464795"/>
                </a:cubicBezTo>
                <a:cubicBezTo>
                  <a:pt x="2679092" y="510039"/>
                  <a:pt x="2767198" y="312395"/>
                  <a:pt x="3012467" y="279058"/>
                </a:cubicBezTo>
                <a:cubicBezTo>
                  <a:pt x="3257736" y="245721"/>
                  <a:pt x="3633973" y="243339"/>
                  <a:pt x="3841142" y="264770"/>
                </a:cubicBezTo>
                <a:cubicBezTo>
                  <a:pt x="4048311" y="286201"/>
                  <a:pt x="4493605" y="395739"/>
                  <a:pt x="4255480" y="407645"/>
                </a:cubicBezTo>
                <a:cubicBezTo>
                  <a:pt x="4017355" y="419551"/>
                  <a:pt x="2888642" y="369546"/>
                  <a:pt x="2412392" y="336208"/>
                </a:cubicBezTo>
                <a:cubicBezTo>
                  <a:pt x="1936142" y="302871"/>
                  <a:pt x="1719449" y="214764"/>
                  <a:pt x="1397980" y="207620"/>
                </a:cubicBezTo>
                <a:cubicBezTo>
                  <a:pt x="1076511" y="200476"/>
                  <a:pt x="705036" y="264770"/>
                  <a:pt x="483580" y="293345"/>
                </a:cubicBezTo>
                <a:cubicBezTo>
                  <a:pt x="262124" y="321920"/>
                  <a:pt x="128773" y="402883"/>
                  <a:pt x="69242" y="379070"/>
                </a:cubicBezTo>
                <a:cubicBezTo>
                  <a:pt x="9711" y="355258"/>
                  <a:pt x="-68870" y="255246"/>
                  <a:pt x="112105" y="193333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1" name="Figura a mano libera 30">
            <a:extLst>
              <a:ext uri="{FF2B5EF4-FFF2-40B4-BE49-F238E27FC236}">
                <a16:creationId xmlns:a16="http://schemas.microsoft.com/office/drawing/2014/main" id="{7B253E96-921C-5EBF-CF80-F011C4C90293}"/>
              </a:ext>
            </a:extLst>
          </p:cNvPr>
          <p:cNvSpPr/>
          <p:nvPr/>
        </p:nvSpPr>
        <p:spPr>
          <a:xfrm>
            <a:off x="287384" y="5976592"/>
            <a:ext cx="11617234" cy="858801"/>
          </a:xfrm>
          <a:custGeom>
            <a:avLst/>
            <a:gdLst>
              <a:gd name="connsiteX0" fmla="*/ 305 w 10587677"/>
              <a:gd name="connsiteY0" fmla="*/ 658765 h 1315990"/>
              <a:gd name="connsiteX1" fmla="*/ 1429055 w 10587677"/>
              <a:gd name="connsiteY1" fmla="*/ 87265 h 1315990"/>
              <a:gd name="connsiteX2" fmla="*/ 3429305 w 10587677"/>
              <a:gd name="connsiteY2" fmla="*/ 644478 h 1315990"/>
              <a:gd name="connsiteX3" fmla="*/ 5143805 w 10587677"/>
              <a:gd name="connsiteY3" fmla="*/ 1001665 h 1315990"/>
              <a:gd name="connsiteX4" fmla="*/ 6415393 w 10587677"/>
              <a:gd name="connsiteY4" fmla="*/ 901653 h 1315990"/>
              <a:gd name="connsiteX5" fmla="*/ 7572680 w 10587677"/>
              <a:gd name="connsiteY5" fmla="*/ 1230265 h 1315990"/>
              <a:gd name="connsiteX6" fmla="*/ 8587093 w 10587677"/>
              <a:gd name="connsiteY6" fmla="*/ 1015953 h 1315990"/>
              <a:gd name="connsiteX7" fmla="*/ 9587218 w 10587677"/>
              <a:gd name="connsiteY7" fmla="*/ 1315990 h 1315990"/>
              <a:gd name="connsiteX8" fmla="*/ 10587343 w 10587677"/>
              <a:gd name="connsiteY8" fmla="*/ 1015953 h 1315990"/>
              <a:gd name="connsiteX9" fmla="*/ 9687230 w 10587677"/>
              <a:gd name="connsiteY9" fmla="*/ 1215978 h 1315990"/>
              <a:gd name="connsiteX10" fmla="*/ 8744255 w 10587677"/>
              <a:gd name="connsiteY10" fmla="*/ 930228 h 1315990"/>
              <a:gd name="connsiteX11" fmla="*/ 7686980 w 10587677"/>
              <a:gd name="connsiteY11" fmla="*/ 1158828 h 1315990"/>
              <a:gd name="connsiteX12" fmla="*/ 6543980 w 10587677"/>
              <a:gd name="connsiteY12" fmla="*/ 801640 h 1315990"/>
              <a:gd name="connsiteX13" fmla="*/ 4929493 w 10587677"/>
              <a:gd name="connsiteY13" fmla="*/ 901653 h 1315990"/>
              <a:gd name="connsiteX14" fmla="*/ 1543355 w 10587677"/>
              <a:gd name="connsiteY14" fmla="*/ 1540 h 1315990"/>
              <a:gd name="connsiteX15" fmla="*/ 305 w 10587677"/>
              <a:gd name="connsiteY15" fmla="*/ 658765 h 1315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0587677" h="1315990">
                <a:moveTo>
                  <a:pt x="305" y="658765"/>
                </a:moveTo>
                <a:cubicBezTo>
                  <a:pt x="-18745" y="673053"/>
                  <a:pt x="857555" y="89646"/>
                  <a:pt x="1429055" y="87265"/>
                </a:cubicBezTo>
                <a:cubicBezTo>
                  <a:pt x="2000555" y="84884"/>
                  <a:pt x="2810180" y="492078"/>
                  <a:pt x="3429305" y="644478"/>
                </a:cubicBezTo>
                <a:cubicBezTo>
                  <a:pt x="4048430" y="796878"/>
                  <a:pt x="4646124" y="958803"/>
                  <a:pt x="5143805" y="1001665"/>
                </a:cubicBezTo>
                <a:cubicBezTo>
                  <a:pt x="5641486" y="1044527"/>
                  <a:pt x="6010581" y="863553"/>
                  <a:pt x="6415393" y="901653"/>
                </a:cubicBezTo>
                <a:cubicBezTo>
                  <a:pt x="6820205" y="939753"/>
                  <a:pt x="7210730" y="1211215"/>
                  <a:pt x="7572680" y="1230265"/>
                </a:cubicBezTo>
                <a:cubicBezTo>
                  <a:pt x="7934630" y="1249315"/>
                  <a:pt x="8251337" y="1001665"/>
                  <a:pt x="8587093" y="1015953"/>
                </a:cubicBezTo>
                <a:cubicBezTo>
                  <a:pt x="8922849" y="1030241"/>
                  <a:pt x="9253843" y="1315990"/>
                  <a:pt x="9587218" y="1315990"/>
                </a:cubicBezTo>
                <a:cubicBezTo>
                  <a:pt x="9920593" y="1315990"/>
                  <a:pt x="10570674" y="1032622"/>
                  <a:pt x="10587343" y="1015953"/>
                </a:cubicBezTo>
                <a:cubicBezTo>
                  <a:pt x="10604012" y="999284"/>
                  <a:pt x="9994411" y="1230265"/>
                  <a:pt x="9687230" y="1215978"/>
                </a:cubicBezTo>
                <a:cubicBezTo>
                  <a:pt x="9380049" y="1201691"/>
                  <a:pt x="9077630" y="939753"/>
                  <a:pt x="8744255" y="930228"/>
                </a:cubicBezTo>
                <a:cubicBezTo>
                  <a:pt x="8410880" y="920703"/>
                  <a:pt x="8053692" y="1180259"/>
                  <a:pt x="7686980" y="1158828"/>
                </a:cubicBezTo>
                <a:cubicBezTo>
                  <a:pt x="7320268" y="1137397"/>
                  <a:pt x="7003561" y="844503"/>
                  <a:pt x="6543980" y="801640"/>
                </a:cubicBezTo>
                <a:cubicBezTo>
                  <a:pt x="6084399" y="758778"/>
                  <a:pt x="5762930" y="1035003"/>
                  <a:pt x="4929493" y="901653"/>
                </a:cubicBezTo>
                <a:cubicBezTo>
                  <a:pt x="4096056" y="768303"/>
                  <a:pt x="2369649" y="39640"/>
                  <a:pt x="1543355" y="1540"/>
                </a:cubicBezTo>
                <a:cubicBezTo>
                  <a:pt x="717061" y="-36560"/>
                  <a:pt x="19355" y="644477"/>
                  <a:pt x="305" y="65876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 w="317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Rettangolo con angoli arrotondati 10">
            <a:extLst>
              <a:ext uri="{FF2B5EF4-FFF2-40B4-BE49-F238E27FC236}">
                <a16:creationId xmlns:a16="http://schemas.microsoft.com/office/drawing/2014/main" id="{008701E7-DD75-31F9-BB01-A645E5F89988}"/>
              </a:ext>
            </a:extLst>
          </p:cNvPr>
          <p:cNvSpPr/>
          <p:nvPr/>
        </p:nvSpPr>
        <p:spPr>
          <a:xfrm>
            <a:off x="39189" y="300444"/>
            <a:ext cx="5792545" cy="1097280"/>
          </a:xfrm>
          <a:custGeom>
            <a:avLst/>
            <a:gdLst>
              <a:gd name="connsiteX0" fmla="*/ 0 w 5930537"/>
              <a:gd name="connsiteY0" fmla="*/ 182884 h 1097280"/>
              <a:gd name="connsiteX1" fmla="*/ 182884 w 5930537"/>
              <a:gd name="connsiteY1" fmla="*/ 0 h 1097280"/>
              <a:gd name="connsiteX2" fmla="*/ 5747653 w 5930537"/>
              <a:gd name="connsiteY2" fmla="*/ 0 h 1097280"/>
              <a:gd name="connsiteX3" fmla="*/ 5930537 w 5930537"/>
              <a:gd name="connsiteY3" fmla="*/ 182884 h 1097280"/>
              <a:gd name="connsiteX4" fmla="*/ 5930537 w 5930537"/>
              <a:gd name="connsiteY4" fmla="*/ 914396 h 1097280"/>
              <a:gd name="connsiteX5" fmla="*/ 5747653 w 5930537"/>
              <a:gd name="connsiteY5" fmla="*/ 1097280 h 1097280"/>
              <a:gd name="connsiteX6" fmla="*/ 182884 w 5930537"/>
              <a:gd name="connsiteY6" fmla="*/ 1097280 h 1097280"/>
              <a:gd name="connsiteX7" fmla="*/ 0 w 5930537"/>
              <a:gd name="connsiteY7" fmla="*/ 914396 h 1097280"/>
              <a:gd name="connsiteX8" fmla="*/ 0 w 5930537"/>
              <a:gd name="connsiteY8" fmla="*/ 182884 h 1097280"/>
              <a:gd name="connsiteX0" fmla="*/ 182880 w 5930537"/>
              <a:gd name="connsiteY0" fmla="*/ 195947 h 1097280"/>
              <a:gd name="connsiteX1" fmla="*/ 182884 w 5930537"/>
              <a:gd name="connsiteY1" fmla="*/ 0 h 1097280"/>
              <a:gd name="connsiteX2" fmla="*/ 5747653 w 5930537"/>
              <a:gd name="connsiteY2" fmla="*/ 0 h 1097280"/>
              <a:gd name="connsiteX3" fmla="*/ 5930537 w 5930537"/>
              <a:gd name="connsiteY3" fmla="*/ 182884 h 1097280"/>
              <a:gd name="connsiteX4" fmla="*/ 5930537 w 5930537"/>
              <a:gd name="connsiteY4" fmla="*/ 914396 h 1097280"/>
              <a:gd name="connsiteX5" fmla="*/ 5747653 w 5930537"/>
              <a:gd name="connsiteY5" fmla="*/ 1097280 h 1097280"/>
              <a:gd name="connsiteX6" fmla="*/ 182884 w 5930537"/>
              <a:gd name="connsiteY6" fmla="*/ 1097280 h 1097280"/>
              <a:gd name="connsiteX7" fmla="*/ 0 w 5930537"/>
              <a:gd name="connsiteY7" fmla="*/ 914396 h 1097280"/>
              <a:gd name="connsiteX8" fmla="*/ 182880 w 5930537"/>
              <a:gd name="connsiteY8" fmla="*/ 195947 h 1097280"/>
              <a:gd name="connsiteX0" fmla="*/ 44888 w 5792545"/>
              <a:gd name="connsiteY0" fmla="*/ 195947 h 1097280"/>
              <a:gd name="connsiteX1" fmla="*/ 44892 w 5792545"/>
              <a:gd name="connsiteY1" fmla="*/ 0 h 1097280"/>
              <a:gd name="connsiteX2" fmla="*/ 5609661 w 5792545"/>
              <a:gd name="connsiteY2" fmla="*/ 0 h 1097280"/>
              <a:gd name="connsiteX3" fmla="*/ 5792545 w 5792545"/>
              <a:gd name="connsiteY3" fmla="*/ 182884 h 1097280"/>
              <a:gd name="connsiteX4" fmla="*/ 5792545 w 5792545"/>
              <a:gd name="connsiteY4" fmla="*/ 914396 h 1097280"/>
              <a:gd name="connsiteX5" fmla="*/ 5609661 w 5792545"/>
              <a:gd name="connsiteY5" fmla="*/ 1097280 h 1097280"/>
              <a:gd name="connsiteX6" fmla="*/ 44892 w 5792545"/>
              <a:gd name="connsiteY6" fmla="*/ 1097280 h 1097280"/>
              <a:gd name="connsiteX7" fmla="*/ 44888 w 5792545"/>
              <a:gd name="connsiteY7" fmla="*/ 914396 h 1097280"/>
              <a:gd name="connsiteX8" fmla="*/ 44888 w 5792545"/>
              <a:gd name="connsiteY8" fmla="*/ 195947 h 1097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792545" h="1097280">
                <a:moveTo>
                  <a:pt x="44888" y="195947"/>
                </a:moveTo>
                <a:cubicBezTo>
                  <a:pt x="44888" y="94943"/>
                  <a:pt x="-56112" y="0"/>
                  <a:pt x="44892" y="0"/>
                </a:cubicBezTo>
                <a:lnTo>
                  <a:pt x="5609661" y="0"/>
                </a:lnTo>
                <a:cubicBezTo>
                  <a:pt x="5710665" y="0"/>
                  <a:pt x="5792545" y="81880"/>
                  <a:pt x="5792545" y="182884"/>
                </a:cubicBezTo>
                <a:lnTo>
                  <a:pt x="5792545" y="914396"/>
                </a:lnTo>
                <a:cubicBezTo>
                  <a:pt x="5792545" y="1015400"/>
                  <a:pt x="5710665" y="1097280"/>
                  <a:pt x="5609661" y="1097280"/>
                </a:cubicBezTo>
                <a:lnTo>
                  <a:pt x="44892" y="1097280"/>
                </a:lnTo>
                <a:cubicBezTo>
                  <a:pt x="-56112" y="1097280"/>
                  <a:pt x="44888" y="1015400"/>
                  <a:pt x="44888" y="914396"/>
                </a:cubicBezTo>
                <a:lnTo>
                  <a:pt x="44888" y="195947"/>
                </a:lnTo>
                <a:close/>
              </a:path>
            </a:pathLst>
          </a:cu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3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MODELLO</a:t>
            </a:r>
          </a:p>
          <a:p>
            <a:pPr algn="ctr"/>
            <a:r>
              <a:rPr lang="it-IT" sz="3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COMPUTAZIONALE</a:t>
            </a:r>
            <a:endParaRPr lang="it-IT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cxnSp>
        <p:nvCxnSpPr>
          <p:cNvPr id="2" name="Connettore 1 1">
            <a:extLst>
              <a:ext uri="{FF2B5EF4-FFF2-40B4-BE49-F238E27FC236}">
                <a16:creationId xmlns:a16="http://schemas.microsoft.com/office/drawing/2014/main" id="{6A29805A-8A03-CCFE-FBA5-D9E94258B093}"/>
              </a:ext>
            </a:extLst>
          </p:cNvPr>
          <p:cNvCxnSpPr>
            <a:cxnSpLocks/>
          </p:cNvCxnSpPr>
          <p:nvPr/>
        </p:nvCxnSpPr>
        <p:spPr>
          <a:xfrm>
            <a:off x="5831734" y="1927106"/>
            <a:ext cx="0" cy="4049486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53D24481-3EC5-951C-1FD5-CBDC6FA0AECF}"/>
              </a:ext>
            </a:extLst>
          </p:cNvPr>
          <p:cNvSpPr txBox="1"/>
          <p:nvPr/>
        </p:nvSpPr>
        <p:spPr>
          <a:xfrm>
            <a:off x="6900228" y="768921"/>
            <a:ext cx="4369978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Stream</a:t>
            </a:r>
          </a:p>
          <a:p>
            <a:endParaRPr lang="it-IT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it-IT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• Stream 0: completamento triage</a:t>
            </a:r>
            <a:br>
              <a:rPr lang="it-IT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</a:br>
            <a:r>
              <a:rPr lang="it-IT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• Stream 1: completamento codici rossi</a:t>
            </a:r>
            <a:br>
              <a:rPr lang="it-IT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</a:br>
            <a:r>
              <a:rPr lang="it-IT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• Stream 2: completamento traumatologia</a:t>
            </a:r>
            <a:br>
              <a:rPr lang="it-IT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</a:br>
            <a:r>
              <a:rPr lang="it-IT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• Stream 3: completamento problemi medici</a:t>
            </a:r>
            <a:br>
              <a:rPr lang="it-IT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</a:br>
            <a:r>
              <a:rPr lang="it-IT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• Stream 4: completamento problemi minori</a:t>
            </a:r>
            <a:br>
              <a:rPr lang="it-IT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</a:br>
            <a:r>
              <a:rPr lang="it-IT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• Stream 5: generazione del prossimo arrivo</a:t>
            </a:r>
            <a:br>
              <a:rPr lang="it-IT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</a:br>
            <a:r>
              <a:rPr lang="it-IT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• Stream 6: codice assegnato a un job</a:t>
            </a:r>
            <a:br>
              <a:rPr lang="it-IT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</a:br>
            <a:r>
              <a:rPr lang="it-IT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• Stream 7: probabilità di morte nella coda dei codici rossi</a:t>
            </a:r>
            <a:br>
              <a:rPr lang="it-IT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</a:br>
            <a:r>
              <a:rPr lang="it-IT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• Stream 8: reparto di un codice giallo o verde</a:t>
            </a:r>
            <a:br>
              <a:rPr lang="it-IT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</a:br>
            <a:r>
              <a:rPr lang="it-IT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• Stream 9: probabilità di morte nella coda dei codici gialli</a:t>
            </a:r>
            <a:br>
              <a:rPr lang="it-IT" dirty="0"/>
            </a:b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211933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xit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5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1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5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  <p:bldP spid="18" grpId="0"/>
      <p:bldP spid="18" grpId="1"/>
      <p:bldP spid="21" grpId="0" animBg="1"/>
      <p:bldP spid="21" grpId="1" animBg="1"/>
      <p:bldP spid="28" grpId="0" animBg="1"/>
      <p:bldP spid="28" grpId="1" animBg="1"/>
      <p:bldP spid="3" grpId="0"/>
      <p:bldP spid="3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78B9524A-B598-D42D-5A97-B6F5F1247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09314" y="6356350"/>
            <a:ext cx="2743200" cy="365125"/>
          </a:xfrm>
        </p:spPr>
        <p:txBody>
          <a:bodyPr/>
          <a:lstStyle/>
          <a:p>
            <a:fld id="{CB1E4CB7-CB13-4810-BF18-BE31AFC64F93}" type="slidenum">
              <a:rPr lang="en-US" smtClean="0"/>
              <a:pPr/>
              <a:t>13</a:t>
            </a:fld>
            <a:endParaRPr lang="en-US" sz="1000" dirty="0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352CED47-B921-072D-D955-07044814B243}"/>
              </a:ext>
            </a:extLst>
          </p:cNvPr>
          <p:cNvSpPr/>
          <p:nvPr/>
        </p:nvSpPr>
        <p:spPr>
          <a:xfrm>
            <a:off x="287383" y="182880"/>
            <a:ext cx="11665131" cy="6538595"/>
          </a:xfrm>
          <a:prstGeom prst="rect">
            <a:avLst/>
          </a:prstGeom>
          <a:noFill/>
          <a:ln w="190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0477A470-F60F-B819-06DB-04FB755E227B}"/>
              </a:ext>
            </a:extLst>
          </p:cNvPr>
          <p:cNvSpPr/>
          <p:nvPr/>
        </p:nvSpPr>
        <p:spPr>
          <a:xfrm>
            <a:off x="39189" y="300444"/>
            <a:ext cx="5792545" cy="1097280"/>
          </a:xfrm>
          <a:custGeom>
            <a:avLst/>
            <a:gdLst>
              <a:gd name="connsiteX0" fmla="*/ 0 w 5930537"/>
              <a:gd name="connsiteY0" fmla="*/ 182884 h 1097280"/>
              <a:gd name="connsiteX1" fmla="*/ 182884 w 5930537"/>
              <a:gd name="connsiteY1" fmla="*/ 0 h 1097280"/>
              <a:gd name="connsiteX2" fmla="*/ 5747653 w 5930537"/>
              <a:gd name="connsiteY2" fmla="*/ 0 h 1097280"/>
              <a:gd name="connsiteX3" fmla="*/ 5930537 w 5930537"/>
              <a:gd name="connsiteY3" fmla="*/ 182884 h 1097280"/>
              <a:gd name="connsiteX4" fmla="*/ 5930537 w 5930537"/>
              <a:gd name="connsiteY4" fmla="*/ 914396 h 1097280"/>
              <a:gd name="connsiteX5" fmla="*/ 5747653 w 5930537"/>
              <a:gd name="connsiteY5" fmla="*/ 1097280 h 1097280"/>
              <a:gd name="connsiteX6" fmla="*/ 182884 w 5930537"/>
              <a:gd name="connsiteY6" fmla="*/ 1097280 h 1097280"/>
              <a:gd name="connsiteX7" fmla="*/ 0 w 5930537"/>
              <a:gd name="connsiteY7" fmla="*/ 914396 h 1097280"/>
              <a:gd name="connsiteX8" fmla="*/ 0 w 5930537"/>
              <a:gd name="connsiteY8" fmla="*/ 182884 h 1097280"/>
              <a:gd name="connsiteX0" fmla="*/ 182880 w 5930537"/>
              <a:gd name="connsiteY0" fmla="*/ 195947 h 1097280"/>
              <a:gd name="connsiteX1" fmla="*/ 182884 w 5930537"/>
              <a:gd name="connsiteY1" fmla="*/ 0 h 1097280"/>
              <a:gd name="connsiteX2" fmla="*/ 5747653 w 5930537"/>
              <a:gd name="connsiteY2" fmla="*/ 0 h 1097280"/>
              <a:gd name="connsiteX3" fmla="*/ 5930537 w 5930537"/>
              <a:gd name="connsiteY3" fmla="*/ 182884 h 1097280"/>
              <a:gd name="connsiteX4" fmla="*/ 5930537 w 5930537"/>
              <a:gd name="connsiteY4" fmla="*/ 914396 h 1097280"/>
              <a:gd name="connsiteX5" fmla="*/ 5747653 w 5930537"/>
              <a:gd name="connsiteY5" fmla="*/ 1097280 h 1097280"/>
              <a:gd name="connsiteX6" fmla="*/ 182884 w 5930537"/>
              <a:gd name="connsiteY6" fmla="*/ 1097280 h 1097280"/>
              <a:gd name="connsiteX7" fmla="*/ 0 w 5930537"/>
              <a:gd name="connsiteY7" fmla="*/ 914396 h 1097280"/>
              <a:gd name="connsiteX8" fmla="*/ 182880 w 5930537"/>
              <a:gd name="connsiteY8" fmla="*/ 195947 h 1097280"/>
              <a:gd name="connsiteX0" fmla="*/ 44888 w 5792545"/>
              <a:gd name="connsiteY0" fmla="*/ 195947 h 1097280"/>
              <a:gd name="connsiteX1" fmla="*/ 44892 w 5792545"/>
              <a:gd name="connsiteY1" fmla="*/ 0 h 1097280"/>
              <a:gd name="connsiteX2" fmla="*/ 5609661 w 5792545"/>
              <a:gd name="connsiteY2" fmla="*/ 0 h 1097280"/>
              <a:gd name="connsiteX3" fmla="*/ 5792545 w 5792545"/>
              <a:gd name="connsiteY3" fmla="*/ 182884 h 1097280"/>
              <a:gd name="connsiteX4" fmla="*/ 5792545 w 5792545"/>
              <a:gd name="connsiteY4" fmla="*/ 914396 h 1097280"/>
              <a:gd name="connsiteX5" fmla="*/ 5609661 w 5792545"/>
              <a:gd name="connsiteY5" fmla="*/ 1097280 h 1097280"/>
              <a:gd name="connsiteX6" fmla="*/ 44892 w 5792545"/>
              <a:gd name="connsiteY6" fmla="*/ 1097280 h 1097280"/>
              <a:gd name="connsiteX7" fmla="*/ 44888 w 5792545"/>
              <a:gd name="connsiteY7" fmla="*/ 914396 h 1097280"/>
              <a:gd name="connsiteX8" fmla="*/ 44888 w 5792545"/>
              <a:gd name="connsiteY8" fmla="*/ 195947 h 1097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792545" h="1097280">
                <a:moveTo>
                  <a:pt x="44888" y="195947"/>
                </a:moveTo>
                <a:cubicBezTo>
                  <a:pt x="44888" y="94943"/>
                  <a:pt x="-56112" y="0"/>
                  <a:pt x="44892" y="0"/>
                </a:cubicBezTo>
                <a:lnTo>
                  <a:pt x="5609661" y="0"/>
                </a:lnTo>
                <a:cubicBezTo>
                  <a:pt x="5710665" y="0"/>
                  <a:pt x="5792545" y="81880"/>
                  <a:pt x="5792545" y="182884"/>
                </a:cubicBezTo>
                <a:lnTo>
                  <a:pt x="5792545" y="914396"/>
                </a:lnTo>
                <a:cubicBezTo>
                  <a:pt x="5792545" y="1015400"/>
                  <a:pt x="5710665" y="1097280"/>
                  <a:pt x="5609661" y="1097280"/>
                </a:cubicBezTo>
                <a:lnTo>
                  <a:pt x="44892" y="1097280"/>
                </a:lnTo>
                <a:cubicBezTo>
                  <a:pt x="-56112" y="1097280"/>
                  <a:pt x="44888" y="1015400"/>
                  <a:pt x="44888" y="914396"/>
                </a:cubicBezTo>
                <a:lnTo>
                  <a:pt x="44888" y="195947"/>
                </a:lnTo>
                <a:close/>
              </a:path>
            </a:pathLst>
          </a:cu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3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MODELLO</a:t>
            </a:r>
          </a:p>
          <a:p>
            <a:pPr algn="ctr"/>
            <a:r>
              <a:rPr lang="it-IT" sz="3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COMPUTAZIONALE</a:t>
            </a:r>
            <a:endParaRPr lang="it-IT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79EA9BEC-5EF5-D7AC-A219-A373678661BA}"/>
              </a:ext>
            </a:extLst>
          </p:cNvPr>
          <p:cNvSpPr txBox="1"/>
          <p:nvPr/>
        </p:nvSpPr>
        <p:spPr>
          <a:xfrm>
            <a:off x="537633" y="1757072"/>
            <a:ext cx="46682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dirty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Simulazione ad Orizzonte Finito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0ACB384B-035A-791A-2E22-58B050B1B1F8}"/>
              </a:ext>
            </a:extLst>
          </p:cNvPr>
          <p:cNvSpPr txBox="1"/>
          <p:nvPr/>
        </p:nvSpPr>
        <p:spPr>
          <a:xfrm>
            <a:off x="537631" y="2646682"/>
            <a:ext cx="495576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L’analisi dello stato transiente è stata effettuata con il metodo della replicazione, quindi effettuando diverse </a:t>
            </a:r>
            <a:r>
              <a:rPr lang="it-IT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run</a:t>
            </a:r>
            <a:r>
              <a:rPr lang="it-IT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nello specifico 64. Ogni ripetizione è stata pensata in un intervallo di tempo di un mese (43200 minuti).</a:t>
            </a:r>
          </a:p>
          <a:p>
            <a:endParaRPr lang="it-IT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it-IT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Abbiamo usato i risultati raccolti da ogni </a:t>
            </a:r>
            <a:r>
              <a:rPr lang="it-IT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run</a:t>
            </a:r>
            <a:r>
              <a:rPr lang="it-IT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per ottenere delle medie globali.</a:t>
            </a:r>
          </a:p>
        </p:txBody>
      </p:sp>
      <p:sp>
        <p:nvSpPr>
          <p:cNvPr id="28" name="Figura a mano libera 27">
            <a:extLst>
              <a:ext uri="{FF2B5EF4-FFF2-40B4-BE49-F238E27FC236}">
                <a16:creationId xmlns:a16="http://schemas.microsoft.com/office/drawing/2014/main" id="{A731FC8B-C86D-40E4-3DF7-B2E5617CF367}"/>
              </a:ext>
            </a:extLst>
          </p:cNvPr>
          <p:cNvSpPr/>
          <p:nvPr/>
        </p:nvSpPr>
        <p:spPr>
          <a:xfrm>
            <a:off x="537632" y="2218737"/>
            <a:ext cx="4477282" cy="123270"/>
          </a:xfrm>
          <a:custGeom>
            <a:avLst/>
            <a:gdLst>
              <a:gd name="connsiteX0" fmla="*/ 112105 w 4323721"/>
              <a:gd name="connsiteY0" fmla="*/ 193333 h 471490"/>
              <a:gd name="connsiteX1" fmla="*/ 1155092 w 4323721"/>
              <a:gd name="connsiteY1" fmla="*/ 7595 h 471490"/>
              <a:gd name="connsiteX2" fmla="*/ 2369530 w 4323721"/>
              <a:gd name="connsiteY2" fmla="*/ 464795 h 471490"/>
              <a:gd name="connsiteX3" fmla="*/ 3012467 w 4323721"/>
              <a:gd name="connsiteY3" fmla="*/ 279058 h 471490"/>
              <a:gd name="connsiteX4" fmla="*/ 3841142 w 4323721"/>
              <a:gd name="connsiteY4" fmla="*/ 264770 h 471490"/>
              <a:gd name="connsiteX5" fmla="*/ 4255480 w 4323721"/>
              <a:gd name="connsiteY5" fmla="*/ 407645 h 471490"/>
              <a:gd name="connsiteX6" fmla="*/ 2412392 w 4323721"/>
              <a:gd name="connsiteY6" fmla="*/ 336208 h 471490"/>
              <a:gd name="connsiteX7" fmla="*/ 1397980 w 4323721"/>
              <a:gd name="connsiteY7" fmla="*/ 207620 h 471490"/>
              <a:gd name="connsiteX8" fmla="*/ 483580 w 4323721"/>
              <a:gd name="connsiteY8" fmla="*/ 293345 h 471490"/>
              <a:gd name="connsiteX9" fmla="*/ 69242 w 4323721"/>
              <a:gd name="connsiteY9" fmla="*/ 379070 h 471490"/>
              <a:gd name="connsiteX10" fmla="*/ 112105 w 4323721"/>
              <a:gd name="connsiteY10" fmla="*/ 193333 h 471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323721" h="471490">
                <a:moveTo>
                  <a:pt x="112105" y="193333"/>
                </a:moveTo>
                <a:cubicBezTo>
                  <a:pt x="293080" y="131420"/>
                  <a:pt x="778855" y="-37649"/>
                  <a:pt x="1155092" y="7595"/>
                </a:cubicBezTo>
                <a:cubicBezTo>
                  <a:pt x="1531329" y="52839"/>
                  <a:pt x="2059968" y="419551"/>
                  <a:pt x="2369530" y="464795"/>
                </a:cubicBezTo>
                <a:cubicBezTo>
                  <a:pt x="2679092" y="510039"/>
                  <a:pt x="2767198" y="312395"/>
                  <a:pt x="3012467" y="279058"/>
                </a:cubicBezTo>
                <a:cubicBezTo>
                  <a:pt x="3257736" y="245721"/>
                  <a:pt x="3633973" y="243339"/>
                  <a:pt x="3841142" y="264770"/>
                </a:cubicBezTo>
                <a:cubicBezTo>
                  <a:pt x="4048311" y="286201"/>
                  <a:pt x="4493605" y="395739"/>
                  <a:pt x="4255480" y="407645"/>
                </a:cubicBezTo>
                <a:cubicBezTo>
                  <a:pt x="4017355" y="419551"/>
                  <a:pt x="2888642" y="369546"/>
                  <a:pt x="2412392" y="336208"/>
                </a:cubicBezTo>
                <a:cubicBezTo>
                  <a:pt x="1936142" y="302871"/>
                  <a:pt x="1719449" y="214764"/>
                  <a:pt x="1397980" y="207620"/>
                </a:cubicBezTo>
                <a:cubicBezTo>
                  <a:pt x="1076511" y="200476"/>
                  <a:pt x="705036" y="264770"/>
                  <a:pt x="483580" y="293345"/>
                </a:cubicBezTo>
                <a:cubicBezTo>
                  <a:pt x="262124" y="321920"/>
                  <a:pt x="128773" y="402883"/>
                  <a:pt x="69242" y="379070"/>
                </a:cubicBezTo>
                <a:cubicBezTo>
                  <a:pt x="9711" y="355258"/>
                  <a:pt x="-68870" y="255246"/>
                  <a:pt x="112105" y="193333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0" name="Figura a mano libera 29">
            <a:extLst>
              <a:ext uri="{FF2B5EF4-FFF2-40B4-BE49-F238E27FC236}">
                <a16:creationId xmlns:a16="http://schemas.microsoft.com/office/drawing/2014/main" id="{3675BBFB-BCAE-3331-119A-246305BA82C0}"/>
              </a:ext>
            </a:extLst>
          </p:cNvPr>
          <p:cNvSpPr/>
          <p:nvPr/>
        </p:nvSpPr>
        <p:spPr>
          <a:xfrm>
            <a:off x="287384" y="5976592"/>
            <a:ext cx="11617234" cy="858801"/>
          </a:xfrm>
          <a:custGeom>
            <a:avLst/>
            <a:gdLst>
              <a:gd name="connsiteX0" fmla="*/ 305 w 10587677"/>
              <a:gd name="connsiteY0" fmla="*/ 658765 h 1315990"/>
              <a:gd name="connsiteX1" fmla="*/ 1429055 w 10587677"/>
              <a:gd name="connsiteY1" fmla="*/ 87265 h 1315990"/>
              <a:gd name="connsiteX2" fmla="*/ 3429305 w 10587677"/>
              <a:gd name="connsiteY2" fmla="*/ 644478 h 1315990"/>
              <a:gd name="connsiteX3" fmla="*/ 5143805 w 10587677"/>
              <a:gd name="connsiteY3" fmla="*/ 1001665 h 1315990"/>
              <a:gd name="connsiteX4" fmla="*/ 6415393 w 10587677"/>
              <a:gd name="connsiteY4" fmla="*/ 901653 h 1315990"/>
              <a:gd name="connsiteX5" fmla="*/ 7572680 w 10587677"/>
              <a:gd name="connsiteY5" fmla="*/ 1230265 h 1315990"/>
              <a:gd name="connsiteX6" fmla="*/ 8587093 w 10587677"/>
              <a:gd name="connsiteY6" fmla="*/ 1015953 h 1315990"/>
              <a:gd name="connsiteX7" fmla="*/ 9587218 w 10587677"/>
              <a:gd name="connsiteY7" fmla="*/ 1315990 h 1315990"/>
              <a:gd name="connsiteX8" fmla="*/ 10587343 w 10587677"/>
              <a:gd name="connsiteY8" fmla="*/ 1015953 h 1315990"/>
              <a:gd name="connsiteX9" fmla="*/ 9687230 w 10587677"/>
              <a:gd name="connsiteY9" fmla="*/ 1215978 h 1315990"/>
              <a:gd name="connsiteX10" fmla="*/ 8744255 w 10587677"/>
              <a:gd name="connsiteY10" fmla="*/ 930228 h 1315990"/>
              <a:gd name="connsiteX11" fmla="*/ 7686980 w 10587677"/>
              <a:gd name="connsiteY11" fmla="*/ 1158828 h 1315990"/>
              <a:gd name="connsiteX12" fmla="*/ 6543980 w 10587677"/>
              <a:gd name="connsiteY12" fmla="*/ 801640 h 1315990"/>
              <a:gd name="connsiteX13" fmla="*/ 4929493 w 10587677"/>
              <a:gd name="connsiteY13" fmla="*/ 901653 h 1315990"/>
              <a:gd name="connsiteX14" fmla="*/ 1543355 w 10587677"/>
              <a:gd name="connsiteY14" fmla="*/ 1540 h 1315990"/>
              <a:gd name="connsiteX15" fmla="*/ 305 w 10587677"/>
              <a:gd name="connsiteY15" fmla="*/ 658765 h 1315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0587677" h="1315990">
                <a:moveTo>
                  <a:pt x="305" y="658765"/>
                </a:moveTo>
                <a:cubicBezTo>
                  <a:pt x="-18745" y="673053"/>
                  <a:pt x="857555" y="89646"/>
                  <a:pt x="1429055" y="87265"/>
                </a:cubicBezTo>
                <a:cubicBezTo>
                  <a:pt x="2000555" y="84884"/>
                  <a:pt x="2810180" y="492078"/>
                  <a:pt x="3429305" y="644478"/>
                </a:cubicBezTo>
                <a:cubicBezTo>
                  <a:pt x="4048430" y="796878"/>
                  <a:pt x="4646124" y="958803"/>
                  <a:pt x="5143805" y="1001665"/>
                </a:cubicBezTo>
                <a:cubicBezTo>
                  <a:pt x="5641486" y="1044527"/>
                  <a:pt x="6010581" y="863553"/>
                  <a:pt x="6415393" y="901653"/>
                </a:cubicBezTo>
                <a:cubicBezTo>
                  <a:pt x="6820205" y="939753"/>
                  <a:pt x="7210730" y="1211215"/>
                  <a:pt x="7572680" y="1230265"/>
                </a:cubicBezTo>
                <a:cubicBezTo>
                  <a:pt x="7934630" y="1249315"/>
                  <a:pt x="8251337" y="1001665"/>
                  <a:pt x="8587093" y="1015953"/>
                </a:cubicBezTo>
                <a:cubicBezTo>
                  <a:pt x="8922849" y="1030241"/>
                  <a:pt x="9253843" y="1315990"/>
                  <a:pt x="9587218" y="1315990"/>
                </a:cubicBezTo>
                <a:cubicBezTo>
                  <a:pt x="9920593" y="1315990"/>
                  <a:pt x="10570674" y="1032622"/>
                  <a:pt x="10587343" y="1015953"/>
                </a:cubicBezTo>
                <a:cubicBezTo>
                  <a:pt x="10604012" y="999284"/>
                  <a:pt x="9994411" y="1230265"/>
                  <a:pt x="9687230" y="1215978"/>
                </a:cubicBezTo>
                <a:cubicBezTo>
                  <a:pt x="9380049" y="1201691"/>
                  <a:pt x="9077630" y="939753"/>
                  <a:pt x="8744255" y="930228"/>
                </a:cubicBezTo>
                <a:cubicBezTo>
                  <a:pt x="8410880" y="920703"/>
                  <a:pt x="8053692" y="1180259"/>
                  <a:pt x="7686980" y="1158828"/>
                </a:cubicBezTo>
                <a:cubicBezTo>
                  <a:pt x="7320268" y="1137397"/>
                  <a:pt x="7003561" y="844503"/>
                  <a:pt x="6543980" y="801640"/>
                </a:cubicBezTo>
                <a:cubicBezTo>
                  <a:pt x="6084399" y="758778"/>
                  <a:pt x="5762930" y="1035003"/>
                  <a:pt x="4929493" y="901653"/>
                </a:cubicBezTo>
                <a:cubicBezTo>
                  <a:pt x="4096056" y="768303"/>
                  <a:pt x="2369649" y="39640"/>
                  <a:pt x="1543355" y="1540"/>
                </a:cubicBezTo>
                <a:cubicBezTo>
                  <a:pt x="717061" y="-36560"/>
                  <a:pt x="19355" y="644477"/>
                  <a:pt x="305" y="65876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 w="317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21B0364C-F0B3-8B8F-E00A-250983E6CA9E}"/>
              </a:ext>
            </a:extLst>
          </p:cNvPr>
          <p:cNvSpPr txBox="1"/>
          <p:nvPr/>
        </p:nvSpPr>
        <p:spPr>
          <a:xfrm>
            <a:off x="6698611" y="1805259"/>
            <a:ext cx="48445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dirty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Simulazione ad Orizzonte Infinito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9D9C0472-84A3-84FF-0051-639DEDB7DB2D}"/>
              </a:ext>
            </a:extLst>
          </p:cNvPr>
          <p:cNvSpPr txBox="1"/>
          <p:nvPr/>
        </p:nvSpPr>
        <p:spPr>
          <a:xfrm>
            <a:off x="6698610" y="2646682"/>
            <a:ext cx="495576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L’analisi dello stato stazionario è stata effettuata con il metodo delle batch </a:t>
            </a:r>
            <a:r>
              <a:rPr lang="it-IT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means</a:t>
            </a:r>
            <a:r>
              <a:rPr lang="it-IT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quindi effettuando un’unica </a:t>
            </a:r>
            <a:r>
              <a:rPr lang="it-IT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run</a:t>
            </a:r>
            <a:r>
              <a:rPr lang="it-IT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e dividendola in batch. Ogni nodo ne deve riempire 64 e per ciascuna deve effettuare 1024 completamenti.</a:t>
            </a:r>
          </a:p>
          <a:p>
            <a:endParaRPr lang="it-IT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it-IT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Per ottenere le statistiche finali, abbiamo calcolato la media tra quelle di ogni batch.</a:t>
            </a:r>
          </a:p>
        </p:txBody>
      </p:sp>
      <p:sp>
        <p:nvSpPr>
          <p:cNvPr id="8" name="Figura a mano libera 7">
            <a:extLst>
              <a:ext uri="{FF2B5EF4-FFF2-40B4-BE49-F238E27FC236}">
                <a16:creationId xmlns:a16="http://schemas.microsoft.com/office/drawing/2014/main" id="{625EFC85-57D1-0ADA-D276-8BFCCCEAE83A}"/>
              </a:ext>
            </a:extLst>
          </p:cNvPr>
          <p:cNvSpPr/>
          <p:nvPr/>
        </p:nvSpPr>
        <p:spPr>
          <a:xfrm>
            <a:off x="6698610" y="2266924"/>
            <a:ext cx="4668266" cy="123270"/>
          </a:xfrm>
          <a:custGeom>
            <a:avLst/>
            <a:gdLst>
              <a:gd name="connsiteX0" fmla="*/ 112105 w 4323721"/>
              <a:gd name="connsiteY0" fmla="*/ 193333 h 471490"/>
              <a:gd name="connsiteX1" fmla="*/ 1155092 w 4323721"/>
              <a:gd name="connsiteY1" fmla="*/ 7595 h 471490"/>
              <a:gd name="connsiteX2" fmla="*/ 2369530 w 4323721"/>
              <a:gd name="connsiteY2" fmla="*/ 464795 h 471490"/>
              <a:gd name="connsiteX3" fmla="*/ 3012467 w 4323721"/>
              <a:gd name="connsiteY3" fmla="*/ 279058 h 471490"/>
              <a:gd name="connsiteX4" fmla="*/ 3841142 w 4323721"/>
              <a:gd name="connsiteY4" fmla="*/ 264770 h 471490"/>
              <a:gd name="connsiteX5" fmla="*/ 4255480 w 4323721"/>
              <a:gd name="connsiteY5" fmla="*/ 407645 h 471490"/>
              <a:gd name="connsiteX6" fmla="*/ 2412392 w 4323721"/>
              <a:gd name="connsiteY6" fmla="*/ 336208 h 471490"/>
              <a:gd name="connsiteX7" fmla="*/ 1397980 w 4323721"/>
              <a:gd name="connsiteY7" fmla="*/ 207620 h 471490"/>
              <a:gd name="connsiteX8" fmla="*/ 483580 w 4323721"/>
              <a:gd name="connsiteY8" fmla="*/ 293345 h 471490"/>
              <a:gd name="connsiteX9" fmla="*/ 69242 w 4323721"/>
              <a:gd name="connsiteY9" fmla="*/ 379070 h 471490"/>
              <a:gd name="connsiteX10" fmla="*/ 112105 w 4323721"/>
              <a:gd name="connsiteY10" fmla="*/ 193333 h 471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323721" h="471490">
                <a:moveTo>
                  <a:pt x="112105" y="193333"/>
                </a:moveTo>
                <a:cubicBezTo>
                  <a:pt x="293080" y="131420"/>
                  <a:pt x="778855" y="-37649"/>
                  <a:pt x="1155092" y="7595"/>
                </a:cubicBezTo>
                <a:cubicBezTo>
                  <a:pt x="1531329" y="52839"/>
                  <a:pt x="2059968" y="419551"/>
                  <a:pt x="2369530" y="464795"/>
                </a:cubicBezTo>
                <a:cubicBezTo>
                  <a:pt x="2679092" y="510039"/>
                  <a:pt x="2767198" y="312395"/>
                  <a:pt x="3012467" y="279058"/>
                </a:cubicBezTo>
                <a:cubicBezTo>
                  <a:pt x="3257736" y="245721"/>
                  <a:pt x="3633973" y="243339"/>
                  <a:pt x="3841142" y="264770"/>
                </a:cubicBezTo>
                <a:cubicBezTo>
                  <a:pt x="4048311" y="286201"/>
                  <a:pt x="4493605" y="395739"/>
                  <a:pt x="4255480" y="407645"/>
                </a:cubicBezTo>
                <a:cubicBezTo>
                  <a:pt x="4017355" y="419551"/>
                  <a:pt x="2888642" y="369546"/>
                  <a:pt x="2412392" y="336208"/>
                </a:cubicBezTo>
                <a:cubicBezTo>
                  <a:pt x="1936142" y="302871"/>
                  <a:pt x="1719449" y="214764"/>
                  <a:pt x="1397980" y="207620"/>
                </a:cubicBezTo>
                <a:cubicBezTo>
                  <a:pt x="1076511" y="200476"/>
                  <a:pt x="705036" y="264770"/>
                  <a:pt x="483580" y="293345"/>
                </a:cubicBezTo>
                <a:cubicBezTo>
                  <a:pt x="262124" y="321920"/>
                  <a:pt x="128773" y="402883"/>
                  <a:pt x="69242" y="379070"/>
                </a:cubicBezTo>
                <a:cubicBezTo>
                  <a:pt x="9711" y="355258"/>
                  <a:pt x="-68870" y="255246"/>
                  <a:pt x="112105" y="193333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69B229C0-654D-9C2A-93AB-9052CE86C91B}"/>
              </a:ext>
            </a:extLst>
          </p:cNvPr>
          <p:cNvSpPr txBox="1"/>
          <p:nvPr/>
        </p:nvSpPr>
        <p:spPr>
          <a:xfrm>
            <a:off x="5310829" y="5453531"/>
            <a:ext cx="4955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 entrambi i tipi di simulazione abbiamo calcolato l’intervallo di confidenza per le medie</a:t>
            </a:r>
          </a:p>
        </p:txBody>
      </p:sp>
    </p:spTree>
    <p:extLst>
      <p:ext uri="{BB962C8B-B14F-4D97-AF65-F5344CB8AC3E}">
        <p14:creationId xmlns:p14="http://schemas.microsoft.com/office/powerpoint/2010/main" val="118675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xit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4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2" presetClass="exit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9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/>
      <p:bldP spid="13" grpId="1"/>
      <p:bldP spid="18" grpId="0"/>
      <p:bldP spid="18" grpId="1"/>
      <p:bldP spid="28" grpId="0" animBg="1"/>
      <p:bldP spid="28" grpId="1" animBg="1"/>
      <p:bldP spid="3" grpId="0"/>
      <p:bldP spid="3" grpId="1"/>
      <p:bldP spid="6" grpId="0"/>
      <p:bldP spid="6" grpId="1"/>
      <p:bldP spid="8" grpId="0" animBg="1"/>
      <p:bldP spid="8" grpId="1" animBg="1"/>
      <p:bldP spid="9" grpId="0"/>
      <p:bldP spid="9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78B9524A-B598-D42D-5A97-B6F5F1247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09314" y="6356350"/>
            <a:ext cx="2743200" cy="365125"/>
          </a:xfrm>
        </p:spPr>
        <p:txBody>
          <a:bodyPr/>
          <a:lstStyle/>
          <a:p>
            <a:fld id="{CB1E4CB7-CB13-4810-BF18-BE31AFC64F93}" type="slidenum">
              <a:rPr lang="en-US" smtClean="0"/>
              <a:pPr/>
              <a:t>14</a:t>
            </a:fld>
            <a:endParaRPr lang="en-US" sz="1000" dirty="0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352CED47-B921-072D-D955-07044814B243}"/>
              </a:ext>
            </a:extLst>
          </p:cNvPr>
          <p:cNvSpPr/>
          <p:nvPr/>
        </p:nvSpPr>
        <p:spPr>
          <a:xfrm>
            <a:off x="287383" y="182880"/>
            <a:ext cx="11665131" cy="6538595"/>
          </a:xfrm>
          <a:prstGeom prst="rect">
            <a:avLst/>
          </a:prstGeom>
          <a:noFill/>
          <a:ln w="190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0477A470-F60F-B819-06DB-04FB755E227B}"/>
              </a:ext>
            </a:extLst>
          </p:cNvPr>
          <p:cNvSpPr/>
          <p:nvPr/>
        </p:nvSpPr>
        <p:spPr>
          <a:xfrm>
            <a:off x="39189" y="300444"/>
            <a:ext cx="5792545" cy="1097280"/>
          </a:xfrm>
          <a:custGeom>
            <a:avLst/>
            <a:gdLst>
              <a:gd name="connsiteX0" fmla="*/ 0 w 5930537"/>
              <a:gd name="connsiteY0" fmla="*/ 182884 h 1097280"/>
              <a:gd name="connsiteX1" fmla="*/ 182884 w 5930537"/>
              <a:gd name="connsiteY1" fmla="*/ 0 h 1097280"/>
              <a:gd name="connsiteX2" fmla="*/ 5747653 w 5930537"/>
              <a:gd name="connsiteY2" fmla="*/ 0 h 1097280"/>
              <a:gd name="connsiteX3" fmla="*/ 5930537 w 5930537"/>
              <a:gd name="connsiteY3" fmla="*/ 182884 h 1097280"/>
              <a:gd name="connsiteX4" fmla="*/ 5930537 w 5930537"/>
              <a:gd name="connsiteY4" fmla="*/ 914396 h 1097280"/>
              <a:gd name="connsiteX5" fmla="*/ 5747653 w 5930537"/>
              <a:gd name="connsiteY5" fmla="*/ 1097280 h 1097280"/>
              <a:gd name="connsiteX6" fmla="*/ 182884 w 5930537"/>
              <a:gd name="connsiteY6" fmla="*/ 1097280 h 1097280"/>
              <a:gd name="connsiteX7" fmla="*/ 0 w 5930537"/>
              <a:gd name="connsiteY7" fmla="*/ 914396 h 1097280"/>
              <a:gd name="connsiteX8" fmla="*/ 0 w 5930537"/>
              <a:gd name="connsiteY8" fmla="*/ 182884 h 1097280"/>
              <a:gd name="connsiteX0" fmla="*/ 182880 w 5930537"/>
              <a:gd name="connsiteY0" fmla="*/ 195947 h 1097280"/>
              <a:gd name="connsiteX1" fmla="*/ 182884 w 5930537"/>
              <a:gd name="connsiteY1" fmla="*/ 0 h 1097280"/>
              <a:gd name="connsiteX2" fmla="*/ 5747653 w 5930537"/>
              <a:gd name="connsiteY2" fmla="*/ 0 h 1097280"/>
              <a:gd name="connsiteX3" fmla="*/ 5930537 w 5930537"/>
              <a:gd name="connsiteY3" fmla="*/ 182884 h 1097280"/>
              <a:gd name="connsiteX4" fmla="*/ 5930537 w 5930537"/>
              <a:gd name="connsiteY4" fmla="*/ 914396 h 1097280"/>
              <a:gd name="connsiteX5" fmla="*/ 5747653 w 5930537"/>
              <a:gd name="connsiteY5" fmla="*/ 1097280 h 1097280"/>
              <a:gd name="connsiteX6" fmla="*/ 182884 w 5930537"/>
              <a:gd name="connsiteY6" fmla="*/ 1097280 h 1097280"/>
              <a:gd name="connsiteX7" fmla="*/ 0 w 5930537"/>
              <a:gd name="connsiteY7" fmla="*/ 914396 h 1097280"/>
              <a:gd name="connsiteX8" fmla="*/ 182880 w 5930537"/>
              <a:gd name="connsiteY8" fmla="*/ 195947 h 1097280"/>
              <a:gd name="connsiteX0" fmla="*/ 44888 w 5792545"/>
              <a:gd name="connsiteY0" fmla="*/ 195947 h 1097280"/>
              <a:gd name="connsiteX1" fmla="*/ 44892 w 5792545"/>
              <a:gd name="connsiteY1" fmla="*/ 0 h 1097280"/>
              <a:gd name="connsiteX2" fmla="*/ 5609661 w 5792545"/>
              <a:gd name="connsiteY2" fmla="*/ 0 h 1097280"/>
              <a:gd name="connsiteX3" fmla="*/ 5792545 w 5792545"/>
              <a:gd name="connsiteY3" fmla="*/ 182884 h 1097280"/>
              <a:gd name="connsiteX4" fmla="*/ 5792545 w 5792545"/>
              <a:gd name="connsiteY4" fmla="*/ 914396 h 1097280"/>
              <a:gd name="connsiteX5" fmla="*/ 5609661 w 5792545"/>
              <a:gd name="connsiteY5" fmla="*/ 1097280 h 1097280"/>
              <a:gd name="connsiteX6" fmla="*/ 44892 w 5792545"/>
              <a:gd name="connsiteY6" fmla="*/ 1097280 h 1097280"/>
              <a:gd name="connsiteX7" fmla="*/ 44888 w 5792545"/>
              <a:gd name="connsiteY7" fmla="*/ 914396 h 1097280"/>
              <a:gd name="connsiteX8" fmla="*/ 44888 w 5792545"/>
              <a:gd name="connsiteY8" fmla="*/ 195947 h 1097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792545" h="1097280">
                <a:moveTo>
                  <a:pt x="44888" y="195947"/>
                </a:moveTo>
                <a:cubicBezTo>
                  <a:pt x="44888" y="94943"/>
                  <a:pt x="-56112" y="0"/>
                  <a:pt x="44892" y="0"/>
                </a:cubicBezTo>
                <a:lnTo>
                  <a:pt x="5609661" y="0"/>
                </a:lnTo>
                <a:cubicBezTo>
                  <a:pt x="5710665" y="0"/>
                  <a:pt x="5792545" y="81880"/>
                  <a:pt x="5792545" y="182884"/>
                </a:cubicBezTo>
                <a:lnTo>
                  <a:pt x="5792545" y="914396"/>
                </a:lnTo>
                <a:cubicBezTo>
                  <a:pt x="5792545" y="1015400"/>
                  <a:pt x="5710665" y="1097280"/>
                  <a:pt x="5609661" y="1097280"/>
                </a:cubicBezTo>
                <a:lnTo>
                  <a:pt x="44892" y="1097280"/>
                </a:lnTo>
                <a:cubicBezTo>
                  <a:pt x="-56112" y="1097280"/>
                  <a:pt x="44888" y="1015400"/>
                  <a:pt x="44888" y="914396"/>
                </a:cubicBezTo>
                <a:lnTo>
                  <a:pt x="44888" y="195947"/>
                </a:lnTo>
                <a:close/>
              </a:path>
            </a:pathLst>
          </a:cu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3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VERIFICA</a:t>
            </a:r>
            <a:endParaRPr lang="it-IT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79EA9BEC-5EF5-D7AC-A219-A373678661BA}"/>
              </a:ext>
            </a:extLst>
          </p:cNvPr>
          <p:cNvSpPr txBox="1"/>
          <p:nvPr/>
        </p:nvSpPr>
        <p:spPr>
          <a:xfrm>
            <a:off x="537633" y="1757072"/>
            <a:ext cx="11272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dirty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M/M/</a:t>
            </a:r>
            <a:r>
              <a:rPr lang="it-IT" sz="2400" dirty="0" err="1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n</a:t>
            </a:r>
            <a:endParaRPr lang="it-IT" sz="2400" dirty="0"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0ACB384B-035A-791A-2E22-58B050B1B1F8}"/>
              </a:ext>
            </a:extLst>
          </p:cNvPr>
          <p:cNvSpPr txBox="1"/>
          <p:nvPr/>
        </p:nvSpPr>
        <p:spPr>
          <a:xfrm>
            <a:off x="537631" y="2646682"/>
            <a:ext cx="416295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Tutti i nostri centri sono M/M/</a:t>
            </a:r>
            <a:r>
              <a:rPr lang="it-IT" sz="20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</a:t>
            </a:r>
            <a:r>
              <a:rPr lang="it-IT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a coda singola o multipla e priorità astratta. Abbiamo calcolato i valori teorici attesi per il sistema per verificare che coincidessero con quelli ottenuti dalla simulazione. </a:t>
            </a:r>
          </a:p>
        </p:txBody>
      </p:sp>
      <p:sp>
        <p:nvSpPr>
          <p:cNvPr id="28" name="Figura a mano libera 27">
            <a:extLst>
              <a:ext uri="{FF2B5EF4-FFF2-40B4-BE49-F238E27FC236}">
                <a16:creationId xmlns:a16="http://schemas.microsoft.com/office/drawing/2014/main" id="{A731FC8B-C86D-40E4-3DF7-B2E5617CF367}"/>
              </a:ext>
            </a:extLst>
          </p:cNvPr>
          <p:cNvSpPr/>
          <p:nvPr/>
        </p:nvSpPr>
        <p:spPr>
          <a:xfrm>
            <a:off x="537632" y="2237008"/>
            <a:ext cx="3948643" cy="104998"/>
          </a:xfrm>
          <a:custGeom>
            <a:avLst/>
            <a:gdLst>
              <a:gd name="connsiteX0" fmla="*/ 112105 w 4323721"/>
              <a:gd name="connsiteY0" fmla="*/ 193333 h 471490"/>
              <a:gd name="connsiteX1" fmla="*/ 1155092 w 4323721"/>
              <a:gd name="connsiteY1" fmla="*/ 7595 h 471490"/>
              <a:gd name="connsiteX2" fmla="*/ 2369530 w 4323721"/>
              <a:gd name="connsiteY2" fmla="*/ 464795 h 471490"/>
              <a:gd name="connsiteX3" fmla="*/ 3012467 w 4323721"/>
              <a:gd name="connsiteY3" fmla="*/ 279058 h 471490"/>
              <a:gd name="connsiteX4" fmla="*/ 3841142 w 4323721"/>
              <a:gd name="connsiteY4" fmla="*/ 264770 h 471490"/>
              <a:gd name="connsiteX5" fmla="*/ 4255480 w 4323721"/>
              <a:gd name="connsiteY5" fmla="*/ 407645 h 471490"/>
              <a:gd name="connsiteX6" fmla="*/ 2412392 w 4323721"/>
              <a:gd name="connsiteY6" fmla="*/ 336208 h 471490"/>
              <a:gd name="connsiteX7" fmla="*/ 1397980 w 4323721"/>
              <a:gd name="connsiteY7" fmla="*/ 207620 h 471490"/>
              <a:gd name="connsiteX8" fmla="*/ 483580 w 4323721"/>
              <a:gd name="connsiteY8" fmla="*/ 293345 h 471490"/>
              <a:gd name="connsiteX9" fmla="*/ 69242 w 4323721"/>
              <a:gd name="connsiteY9" fmla="*/ 379070 h 471490"/>
              <a:gd name="connsiteX10" fmla="*/ 112105 w 4323721"/>
              <a:gd name="connsiteY10" fmla="*/ 193333 h 471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323721" h="471490">
                <a:moveTo>
                  <a:pt x="112105" y="193333"/>
                </a:moveTo>
                <a:cubicBezTo>
                  <a:pt x="293080" y="131420"/>
                  <a:pt x="778855" y="-37649"/>
                  <a:pt x="1155092" y="7595"/>
                </a:cubicBezTo>
                <a:cubicBezTo>
                  <a:pt x="1531329" y="52839"/>
                  <a:pt x="2059968" y="419551"/>
                  <a:pt x="2369530" y="464795"/>
                </a:cubicBezTo>
                <a:cubicBezTo>
                  <a:pt x="2679092" y="510039"/>
                  <a:pt x="2767198" y="312395"/>
                  <a:pt x="3012467" y="279058"/>
                </a:cubicBezTo>
                <a:cubicBezTo>
                  <a:pt x="3257736" y="245721"/>
                  <a:pt x="3633973" y="243339"/>
                  <a:pt x="3841142" y="264770"/>
                </a:cubicBezTo>
                <a:cubicBezTo>
                  <a:pt x="4048311" y="286201"/>
                  <a:pt x="4493605" y="395739"/>
                  <a:pt x="4255480" y="407645"/>
                </a:cubicBezTo>
                <a:cubicBezTo>
                  <a:pt x="4017355" y="419551"/>
                  <a:pt x="2888642" y="369546"/>
                  <a:pt x="2412392" y="336208"/>
                </a:cubicBezTo>
                <a:cubicBezTo>
                  <a:pt x="1936142" y="302871"/>
                  <a:pt x="1719449" y="214764"/>
                  <a:pt x="1397980" y="207620"/>
                </a:cubicBezTo>
                <a:cubicBezTo>
                  <a:pt x="1076511" y="200476"/>
                  <a:pt x="705036" y="264770"/>
                  <a:pt x="483580" y="293345"/>
                </a:cubicBezTo>
                <a:cubicBezTo>
                  <a:pt x="262124" y="321920"/>
                  <a:pt x="128773" y="402883"/>
                  <a:pt x="69242" y="379070"/>
                </a:cubicBezTo>
                <a:cubicBezTo>
                  <a:pt x="9711" y="355258"/>
                  <a:pt x="-68870" y="255246"/>
                  <a:pt x="112105" y="193333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0" name="Figura a mano libera 29">
            <a:extLst>
              <a:ext uri="{FF2B5EF4-FFF2-40B4-BE49-F238E27FC236}">
                <a16:creationId xmlns:a16="http://schemas.microsoft.com/office/drawing/2014/main" id="{3675BBFB-BCAE-3331-119A-246305BA82C0}"/>
              </a:ext>
            </a:extLst>
          </p:cNvPr>
          <p:cNvSpPr/>
          <p:nvPr/>
        </p:nvSpPr>
        <p:spPr>
          <a:xfrm>
            <a:off x="287384" y="5976592"/>
            <a:ext cx="11617234" cy="858801"/>
          </a:xfrm>
          <a:custGeom>
            <a:avLst/>
            <a:gdLst>
              <a:gd name="connsiteX0" fmla="*/ 305 w 10587677"/>
              <a:gd name="connsiteY0" fmla="*/ 658765 h 1315990"/>
              <a:gd name="connsiteX1" fmla="*/ 1429055 w 10587677"/>
              <a:gd name="connsiteY1" fmla="*/ 87265 h 1315990"/>
              <a:gd name="connsiteX2" fmla="*/ 3429305 w 10587677"/>
              <a:gd name="connsiteY2" fmla="*/ 644478 h 1315990"/>
              <a:gd name="connsiteX3" fmla="*/ 5143805 w 10587677"/>
              <a:gd name="connsiteY3" fmla="*/ 1001665 h 1315990"/>
              <a:gd name="connsiteX4" fmla="*/ 6415393 w 10587677"/>
              <a:gd name="connsiteY4" fmla="*/ 901653 h 1315990"/>
              <a:gd name="connsiteX5" fmla="*/ 7572680 w 10587677"/>
              <a:gd name="connsiteY5" fmla="*/ 1230265 h 1315990"/>
              <a:gd name="connsiteX6" fmla="*/ 8587093 w 10587677"/>
              <a:gd name="connsiteY6" fmla="*/ 1015953 h 1315990"/>
              <a:gd name="connsiteX7" fmla="*/ 9587218 w 10587677"/>
              <a:gd name="connsiteY7" fmla="*/ 1315990 h 1315990"/>
              <a:gd name="connsiteX8" fmla="*/ 10587343 w 10587677"/>
              <a:gd name="connsiteY8" fmla="*/ 1015953 h 1315990"/>
              <a:gd name="connsiteX9" fmla="*/ 9687230 w 10587677"/>
              <a:gd name="connsiteY9" fmla="*/ 1215978 h 1315990"/>
              <a:gd name="connsiteX10" fmla="*/ 8744255 w 10587677"/>
              <a:gd name="connsiteY10" fmla="*/ 930228 h 1315990"/>
              <a:gd name="connsiteX11" fmla="*/ 7686980 w 10587677"/>
              <a:gd name="connsiteY11" fmla="*/ 1158828 h 1315990"/>
              <a:gd name="connsiteX12" fmla="*/ 6543980 w 10587677"/>
              <a:gd name="connsiteY12" fmla="*/ 801640 h 1315990"/>
              <a:gd name="connsiteX13" fmla="*/ 4929493 w 10587677"/>
              <a:gd name="connsiteY13" fmla="*/ 901653 h 1315990"/>
              <a:gd name="connsiteX14" fmla="*/ 1543355 w 10587677"/>
              <a:gd name="connsiteY14" fmla="*/ 1540 h 1315990"/>
              <a:gd name="connsiteX15" fmla="*/ 305 w 10587677"/>
              <a:gd name="connsiteY15" fmla="*/ 658765 h 1315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0587677" h="1315990">
                <a:moveTo>
                  <a:pt x="305" y="658765"/>
                </a:moveTo>
                <a:cubicBezTo>
                  <a:pt x="-18745" y="673053"/>
                  <a:pt x="857555" y="89646"/>
                  <a:pt x="1429055" y="87265"/>
                </a:cubicBezTo>
                <a:cubicBezTo>
                  <a:pt x="2000555" y="84884"/>
                  <a:pt x="2810180" y="492078"/>
                  <a:pt x="3429305" y="644478"/>
                </a:cubicBezTo>
                <a:cubicBezTo>
                  <a:pt x="4048430" y="796878"/>
                  <a:pt x="4646124" y="958803"/>
                  <a:pt x="5143805" y="1001665"/>
                </a:cubicBezTo>
                <a:cubicBezTo>
                  <a:pt x="5641486" y="1044527"/>
                  <a:pt x="6010581" y="863553"/>
                  <a:pt x="6415393" y="901653"/>
                </a:cubicBezTo>
                <a:cubicBezTo>
                  <a:pt x="6820205" y="939753"/>
                  <a:pt x="7210730" y="1211215"/>
                  <a:pt x="7572680" y="1230265"/>
                </a:cubicBezTo>
                <a:cubicBezTo>
                  <a:pt x="7934630" y="1249315"/>
                  <a:pt x="8251337" y="1001665"/>
                  <a:pt x="8587093" y="1015953"/>
                </a:cubicBezTo>
                <a:cubicBezTo>
                  <a:pt x="8922849" y="1030241"/>
                  <a:pt x="9253843" y="1315990"/>
                  <a:pt x="9587218" y="1315990"/>
                </a:cubicBezTo>
                <a:cubicBezTo>
                  <a:pt x="9920593" y="1315990"/>
                  <a:pt x="10570674" y="1032622"/>
                  <a:pt x="10587343" y="1015953"/>
                </a:cubicBezTo>
                <a:cubicBezTo>
                  <a:pt x="10604012" y="999284"/>
                  <a:pt x="9994411" y="1230265"/>
                  <a:pt x="9687230" y="1215978"/>
                </a:cubicBezTo>
                <a:cubicBezTo>
                  <a:pt x="9380049" y="1201691"/>
                  <a:pt x="9077630" y="939753"/>
                  <a:pt x="8744255" y="930228"/>
                </a:cubicBezTo>
                <a:cubicBezTo>
                  <a:pt x="8410880" y="920703"/>
                  <a:pt x="8053692" y="1180259"/>
                  <a:pt x="7686980" y="1158828"/>
                </a:cubicBezTo>
                <a:cubicBezTo>
                  <a:pt x="7320268" y="1137397"/>
                  <a:pt x="7003561" y="844503"/>
                  <a:pt x="6543980" y="801640"/>
                </a:cubicBezTo>
                <a:cubicBezTo>
                  <a:pt x="6084399" y="758778"/>
                  <a:pt x="5762930" y="1035003"/>
                  <a:pt x="4929493" y="901653"/>
                </a:cubicBezTo>
                <a:cubicBezTo>
                  <a:pt x="4096056" y="768303"/>
                  <a:pt x="2369649" y="39640"/>
                  <a:pt x="1543355" y="1540"/>
                </a:cubicBezTo>
                <a:cubicBezTo>
                  <a:pt x="717061" y="-36560"/>
                  <a:pt x="19355" y="644477"/>
                  <a:pt x="305" y="65876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 w="317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21B0364C-F0B3-8B8F-E00A-250983E6CA9E}"/>
              </a:ext>
            </a:extLst>
          </p:cNvPr>
          <p:cNvSpPr txBox="1"/>
          <p:nvPr/>
        </p:nvSpPr>
        <p:spPr>
          <a:xfrm>
            <a:off x="6070021" y="696557"/>
            <a:ext cx="26869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dirty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Formule utilizzate</a:t>
            </a:r>
          </a:p>
        </p:txBody>
      </p:sp>
      <p:sp>
        <p:nvSpPr>
          <p:cNvPr id="8" name="Figura a mano libera 7">
            <a:extLst>
              <a:ext uri="{FF2B5EF4-FFF2-40B4-BE49-F238E27FC236}">
                <a16:creationId xmlns:a16="http://schemas.microsoft.com/office/drawing/2014/main" id="{625EFC85-57D1-0ADA-D276-8BFCCCEAE83A}"/>
              </a:ext>
            </a:extLst>
          </p:cNvPr>
          <p:cNvSpPr/>
          <p:nvPr/>
        </p:nvSpPr>
        <p:spPr>
          <a:xfrm>
            <a:off x="6070020" y="1176493"/>
            <a:ext cx="5612351" cy="106347"/>
          </a:xfrm>
          <a:custGeom>
            <a:avLst/>
            <a:gdLst>
              <a:gd name="connsiteX0" fmla="*/ 112105 w 4323721"/>
              <a:gd name="connsiteY0" fmla="*/ 193333 h 471490"/>
              <a:gd name="connsiteX1" fmla="*/ 1155092 w 4323721"/>
              <a:gd name="connsiteY1" fmla="*/ 7595 h 471490"/>
              <a:gd name="connsiteX2" fmla="*/ 2369530 w 4323721"/>
              <a:gd name="connsiteY2" fmla="*/ 464795 h 471490"/>
              <a:gd name="connsiteX3" fmla="*/ 3012467 w 4323721"/>
              <a:gd name="connsiteY3" fmla="*/ 279058 h 471490"/>
              <a:gd name="connsiteX4" fmla="*/ 3841142 w 4323721"/>
              <a:gd name="connsiteY4" fmla="*/ 264770 h 471490"/>
              <a:gd name="connsiteX5" fmla="*/ 4255480 w 4323721"/>
              <a:gd name="connsiteY5" fmla="*/ 407645 h 471490"/>
              <a:gd name="connsiteX6" fmla="*/ 2412392 w 4323721"/>
              <a:gd name="connsiteY6" fmla="*/ 336208 h 471490"/>
              <a:gd name="connsiteX7" fmla="*/ 1397980 w 4323721"/>
              <a:gd name="connsiteY7" fmla="*/ 207620 h 471490"/>
              <a:gd name="connsiteX8" fmla="*/ 483580 w 4323721"/>
              <a:gd name="connsiteY8" fmla="*/ 293345 h 471490"/>
              <a:gd name="connsiteX9" fmla="*/ 69242 w 4323721"/>
              <a:gd name="connsiteY9" fmla="*/ 379070 h 471490"/>
              <a:gd name="connsiteX10" fmla="*/ 112105 w 4323721"/>
              <a:gd name="connsiteY10" fmla="*/ 193333 h 471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323721" h="471490">
                <a:moveTo>
                  <a:pt x="112105" y="193333"/>
                </a:moveTo>
                <a:cubicBezTo>
                  <a:pt x="293080" y="131420"/>
                  <a:pt x="778855" y="-37649"/>
                  <a:pt x="1155092" y="7595"/>
                </a:cubicBezTo>
                <a:cubicBezTo>
                  <a:pt x="1531329" y="52839"/>
                  <a:pt x="2059968" y="419551"/>
                  <a:pt x="2369530" y="464795"/>
                </a:cubicBezTo>
                <a:cubicBezTo>
                  <a:pt x="2679092" y="510039"/>
                  <a:pt x="2767198" y="312395"/>
                  <a:pt x="3012467" y="279058"/>
                </a:cubicBezTo>
                <a:cubicBezTo>
                  <a:pt x="3257736" y="245721"/>
                  <a:pt x="3633973" y="243339"/>
                  <a:pt x="3841142" y="264770"/>
                </a:cubicBezTo>
                <a:cubicBezTo>
                  <a:pt x="4048311" y="286201"/>
                  <a:pt x="4493605" y="395739"/>
                  <a:pt x="4255480" y="407645"/>
                </a:cubicBezTo>
                <a:cubicBezTo>
                  <a:pt x="4017355" y="419551"/>
                  <a:pt x="2888642" y="369546"/>
                  <a:pt x="2412392" y="336208"/>
                </a:cubicBezTo>
                <a:cubicBezTo>
                  <a:pt x="1936142" y="302871"/>
                  <a:pt x="1719449" y="214764"/>
                  <a:pt x="1397980" y="207620"/>
                </a:cubicBezTo>
                <a:cubicBezTo>
                  <a:pt x="1076511" y="200476"/>
                  <a:pt x="705036" y="264770"/>
                  <a:pt x="483580" y="293345"/>
                </a:cubicBezTo>
                <a:cubicBezTo>
                  <a:pt x="262124" y="321920"/>
                  <a:pt x="128773" y="402883"/>
                  <a:pt x="69242" y="379070"/>
                </a:cubicBezTo>
                <a:cubicBezTo>
                  <a:pt x="9711" y="355258"/>
                  <a:pt x="-68870" y="255246"/>
                  <a:pt x="112105" y="193333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0" name="Immagine 9" descr="Immagine che contiene testo&#10;&#10;Descrizione generata automaticamente">
            <a:extLst>
              <a:ext uri="{FF2B5EF4-FFF2-40B4-BE49-F238E27FC236}">
                <a16:creationId xmlns:a16="http://schemas.microsoft.com/office/drawing/2014/main" id="{9D43CE5A-DEA6-2D8C-C05B-69672EFCA1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8692" y="2416813"/>
            <a:ext cx="2108200" cy="825500"/>
          </a:xfrm>
          <a:prstGeom prst="rect">
            <a:avLst/>
          </a:prstGeom>
        </p:spPr>
      </p:pic>
      <p:pic>
        <p:nvPicPr>
          <p:cNvPr id="17" name="Immagine 16" descr="Immagine che contiene testo&#10;&#10;Descrizione generata automaticamente">
            <a:extLst>
              <a:ext uri="{FF2B5EF4-FFF2-40B4-BE49-F238E27FC236}">
                <a16:creationId xmlns:a16="http://schemas.microsoft.com/office/drawing/2014/main" id="{4289024A-A6B1-1D57-FA24-21FC982F03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9948" y="1412723"/>
            <a:ext cx="4267200" cy="787400"/>
          </a:xfrm>
          <a:prstGeom prst="rect">
            <a:avLst/>
          </a:prstGeom>
        </p:spPr>
      </p:pic>
      <p:pic>
        <p:nvPicPr>
          <p:cNvPr id="20" name="Immagine 19" descr="Immagine che contiene testo, clipart&#10;&#10;Descrizione generata automaticamente">
            <a:extLst>
              <a:ext uri="{FF2B5EF4-FFF2-40B4-BE49-F238E27FC236}">
                <a16:creationId xmlns:a16="http://schemas.microsoft.com/office/drawing/2014/main" id="{CAE7451C-AE39-54D2-D386-FD601867A5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58514" y="4730908"/>
            <a:ext cx="2794000" cy="406400"/>
          </a:xfrm>
          <a:prstGeom prst="rect">
            <a:avLst/>
          </a:prstGeom>
        </p:spPr>
      </p:pic>
      <p:pic>
        <p:nvPicPr>
          <p:cNvPr id="22" name="Immagine 21" descr="Immagine che contiene testo&#10;&#10;Descrizione generata automaticamente">
            <a:extLst>
              <a:ext uri="{FF2B5EF4-FFF2-40B4-BE49-F238E27FC236}">
                <a16:creationId xmlns:a16="http://schemas.microsoft.com/office/drawing/2014/main" id="{21A6F203-61D1-59AE-16F6-073BC292B9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36269" y="5398082"/>
            <a:ext cx="2032000" cy="419100"/>
          </a:xfrm>
          <a:prstGeom prst="rect">
            <a:avLst/>
          </a:prstGeom>
        </p:spPr>
      </p:pic>
      <p:pic>
        <p:nvPicPr>
          <p:cNvPr id="24" name="Immagine 23" descr="Immagine che contiene testo&#10;&#10;Descrizione generata automaticamente">
            <a:extLst>
              <a:ext uri="{FF2B5EF4-FFF2-40B4-BE49-F238E27FC236}">
                <a16:creationId xmlns:a16="http://schemas.microsoft.com/office/drawing/2014/main" id="{DDBA4601-2B81-AA0C-BA2F-CA47AE37F6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36269" y="6043298"/>
            <a:ext cx="2044700" cy="406400"/>
          </a:xfrm>
          <a:prstGeom prst="rect">
            <a:avLst/>
          </a:prstGeom>
        </p:spPr>
      </p:pic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54C458BA-C553-1833-E4DA-46DF7ED83BB2}"/>
              </a:ext>
            </a:extLst>
          </p:cNvPr>
          <p:cNvSpPr txBox="1"/>
          <p:nvPr/>
        </p:nvSpPr>
        <p:spPr>
          <a:xfrm>
            <a:off x="6016498" y="2501882"/>
            <a:ext cx="279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Tempo medio in coda per centri a coda singola</a:t>
            </a:r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DAB870AA-D66D-3422-B45F-D977064DE78D}"/>
              </a:ext>
            </a:extLst>
          </p:cNvPr>
          <p:cNvSpPr txBox="1"/>
          <p:nvPr/>
        </p:nvSpPr>
        <p:spPr>
          <a:xfrm>
            <a:off x="6016498" y="4691631"/>
            <a:ext cx="279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Tempo medio nel centro</a:t>
            </a:r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3D546B25-E101-7C6E-3F0E-400416D4D6E7}"/>
              </a:ext>
            </a:extLst>
          </p:cNvPr>
          <p:cNvSpPr txBox="1"/>
          <p:nvPr/>
        </p:nvSpPr>
        <p:spPr>
          <a:xfrm>
            <a:off x="6016498" y="3461334"/>
            <a:ext cx="23711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Tempo medio in coda k per centri a coda multipla</a:t>
            </a:r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AE2EF6EB-7399-83B9-D81F-AEA4852622F7}"/>
              </a:ext>
            </a:extLst>
          </p:cNvPr>
          <p:cNvSpPr txBox="1"/>
          <p:nvPr/>
        </p:nvSpPr>
        <p:spPr>
          <a:xfrm>
            <a:off x="5992248" y="5982874"/>
            <a:ext cx="279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Numero medio nel centro</a:t>
            </a:r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F1B8C28C-6421-4517-FE6A-58D7622CE10C}"/>
              </a:ext>
            </a:extLst>
          </p:cNvPr>
          <p:cNvSpPr txBox="1"/>
          <p:nvPr/>
        </p:nvSpPr>
        <p:spPr>
          <a:xfrm>
            <a:off x="5992248" y="5380164"/>
            <a:ext cx="279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Numero medio in coda</a:t>
            </a:r>
          </a:p>
        </p:txBody>
      </p:sp>
      <p:pic>
        <p:nvPicPr>
          <p:cNvPr id="35" name="Immagine 34" descr="Immagine che contiene testo&#10;&#10;Descrizione generata automaticamente">
            <a:extLst>
              <a:ext uri="{FF2B5EF4-FFF2-40B4-BE49-F238E27FC236}">
                <a16:creationId xmlns:a16="http://schemas.microsoft.com/office/drawing/2014/main" id="{2F1D2E2C-19E5-4129-C86C-F3378C0F453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6744"/>
          <a:stretch/>
        </p:blipFill>
        <p:spPr>
          <a:xfrm>
            <a:off x="8387650" y="3413022"/>
            <a:ext cx="3197753" cy="86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361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000"/>
                            </p:stCondLst>
                            <p:childTnLst>
                              <p:par>
                                <p:cTn id="58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1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5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9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3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7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1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5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9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3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7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1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5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9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0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500"/>
                            </p:stCondLst>
                            <p:childTnLst>
                              <p:par>
                                <p:cTn id="133" presetID="2" presetClass="exit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4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5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8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9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2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3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/>
      <p:bldP spid="13" grpId="1"/>
      <p:bldP spid="18" grpId="0"/>
      <p:bldP spid="18" grpId="1"/>
      <p:bldP spid="28" grpId="0" animBg="1"/>
      <p:bldP spid="28" grpId="1" animBg="1"/>
      <p:bldP spid="3" grpId="0"/>
      <p:bldP spid="3" grpId="1"/>
      <p:bldP spid="8" grpId="0" animBg="1"/>
      <p:bldP spid="8" grpId="1" animBg="1"/>
      <p:bldP spid="25" grpId="0"/>
      <p:bldP spid="25" grpId="1"/>
      <p:bldP spid="26" grpId="0"/>
      <p:bldP spid="26" grpId="1"/>
      <p:bldP spid="31" grpId="0"/>
      <p:bldP spid="31" grpId="1"/>
      <p:bldP spid="32" grpId="0"/>
      <p:bldP spid="32" grpId="1"/>
      <p:bldP spid="33" grpId="0"/>
      <p:bldP spid="33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Immagine 33">
            <a:extLst>
              <a:ext uri="{FF2B5EF4-FFF2-40B4-BE49-F238E27FC236}">
                <a16:creationId xmlns:a16="http://schemas.microsoft.com/office/drawing/2014/main" id="{D28EBA80-1ADC-9D8D-DC06-5A12B5FA5F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96" t="10227" r="8989" b="1890"/>
          <a:stretch/>
        </p:blipFill>
        <p:spPr>
          <a:xfrm>
            <a:off x="6219727" y="2389424"/>
            <a:ext cx="5686508" cy="3584239"/>
          </a:xfrm>
          <a:prstGeom prst="rect">
            <a:avLst/>
          </a:prstGeom>
        </p:spPr>
      </p:pic>
      <p:pic>
        <p:nvPicPr>
          <p:cNvPr id="27" name="Immagine 26">
            <a:extLst>
              <a:ext uri="{FF2B5EF4-FFF2-40B4-BE49-F238E27FC236}">
                <a16:creationId xmlns:a16="http://schemas.microsoft.com/office/drawing/2014/main" id="{A3B4C509-76F7-45FD-4B9F-FF772E3473D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410" t="11010" r="9519" b="2623"/>
          <a:stretch/>
        </p:blipFill>
        <p:spPr>
          <a:xfrm>
            <a:off x="250158" y="2426525"/>
            <a:ext cx="5975047" cy="3532955"/>
          </a:xfrm>
          <a:prstGeom prst="rect">
            <a:avLst/>
          </a:prstGeom>
        </p:spPr>
      </p:pic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78B9524A-B598-D42D-5A97-B6F5F1247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09314" y="6356350"/>
            <a:ext cx="2743200" cy="365125"/>
          </a:xfrm>
        </p:spPr>
        <p:txBody>
          <a:bodyPr/>
          <a:lstStyle/>
          <a:p>
            <a:fld id="{CB1E4CB7-CB13-4810-BF18-BE31AFC64F93}" type="slidenum">
              <a:rPr lang="en-US" smtClean="0"/>
              <a:pPr/>
              <a:t>15</a:t>
            </a:fld>
            <a:endParaRPr lang="en-US" sz="1000" dirty="0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352CED47-B921-072D-D955-07044814B243}"/>
              </a:ext>
            </a:extLst>
          </p:cNvPr>
          <p:cNvSpPr/>
          <p:nvPr/>
        </p:nvSpPr>
        <p:spPr>
          <a:xfrm>
            <a:off x="287383" y="182880"/>
            <a:ext cx="11665131" cy="6538595"/>
          </a:xfrm>
          <a:prstGeom prst="rect">
            <a:avLst/>
          </a:prstGeom>
          <a:noFill/>
          <a:ln w="190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0477A470-F60F-B819-06DB-04FB755E227B}"/>
              </a:ext>
            </a:extLst>
          </p:cNvPr>
          <p:cNvSpPr/>
          <p:nvPr/>
        </p:nvSpPr>
        <p:spPr>
          <a:xfrm>
            <a:off x="39189" y="300444"/>
            <a:ext cx="5792545" cy="1097280"/>
          </a:xfrm>
          <a:custGeom>
            <a:avLst/>
            <a:gdLst>
              <a:gd name="connsiteX0" fmla="*/ 0 w 5930537"/>
              <a:gd name="connsiteY0" fmla="*/ 182884 h 1097280"/>
              <a:gd name="connsiteX1" fmla="*/ 182884 w 5930537"/>
              <a:gd name="connsiteY1" fmla="*/ 0 h 1097280"/>
              <a:gd name="connsiteX2" fmla="*/ 5747653 w 5930537"/>
              <a:gd name="connsiteY2" fmla="*/ 0 h 1097280"/>
              <a:gd name="connsiteX3" fmla="*/ 5930537 w 5930537"/>
              <a:gd name="connsiteY3" fmla="*/ 182884 h 1097280"/>
              <a:gd name="connsiteX4" fmla="*/ 5930537 w 5930537"/>
              <a:gd name="connsiteY4" fmla="*/ 914396 h 1097280"/>
              <a:gd name="connsiteX5" fmla="*/ 5747653 w 5930537"/>
              <a:gd name="connsiteY5" fmla="*/ 1097280 h 1097280"/>
              <a:gd name="connsiteX6" fmla="*/ 182884 w 5930537"/>
              <a:gd name="connsiteY6" fmla="*/ 1097280 h 1097280"/>
              <a:gd name="connsiteX7" fmla="*/ 0 w 5930537"/>
              <a:gd name="connsiteY7" fmla="*/ 914396 h 1097280"/>
              <a:gd name="connsiteX8" fmla="*/ 0 w 5930537"/>
              <a:gd name="connsiteY8" fmla="*/ 182884 h 1097280"/>
              <a:gd name="connsiteX0" fmla="*/ 182880 w 5930537"/>
              <a:gd name="connsiteY0" fmla="*/ 195947 h 1097280"/>
              <a:gd name="connsiteX1" fmla="*/ 182884 w 5930537"/>
              <a:gd name="connsiteY1" fmla="*/ 0 h 1097280"/>
              <a:gd name="connsiteX2" fmla="*/ 5747653 w 5930537"/>
              <a:gd name="connsiteY2" fmla="*/ 0 h 1097280"/>
              <a:gd name="connsiteX3" fmla="*/ 5930537 w 5930537"/>
              <a:gd name="connsiteY3" fmla="*/ 182884 h 1097280"/>
              <a:gd name="connsiteX4" fmla="*/ 5930537 w 5930537"/>
              <a:gd name="connsiteY4" fmla="*/ 914396 h 1097280"/>
              <a:gd name="connsiteX5" fmla="*/ 5747653 w 5930537"/>
              <a:gd name="connsiteY5" fmla="*/ 1097280 h 1097280"/>
              <a:gd name="connsiteX6" fmla="*/ 182884 w 5930537"/>
              <a:gd name="connsiteY6" fmla="*/ 1097280 h 1097280"/>
              <a:gd name="connsiteX7" fmla="*/ 0 w 5930537"/>
              <a:gd name="connsiteY7" fmla="*/ 914396 h 1097280"/>
              <a:gd name="connsiteX8" fmla="*/ 182880 w 5930537"/>
              <a:gd name="connsiteY8" fmla="*/ 195947 h 1097280"/>
              <a:gd name="connsiteX0" fmla="*/ 44888 w 5792545"/>
              <a:gd name="connsiteY0" fmla="*/ 195947 h 1097280"/>
              <a:gd name="connsiteX1" fmla="*/ 44892 w 5792545"/>
              <a:gd name="connsiteY1" fmla="*/ 0 h 1097280"/>
              <a:gd name="connsiteX2" fmla="*/ 5609661 w 5792545"/>
              <a:gd name="connsiteY2" fmla="*/ 0 h 1097280"/>
              <a:gd name="connsiteX3" fmla="*/ 5792545 w 5792545"/>
              <a:gd name="connsiteY3" fmla="*/ 182884 h 1097280"/>
              <a:gd name="connsiteX4" fmla="*/ 5792545 w 5792545"/>
              <a:gd name="connsiteY4" fmla="*/ 914396 h 1097280"/>
              <a:gd name="connsiteX5" fmla="*/ 5609661 w 5792545"/>
              <a:gd name="connsiteY5" fmla="*/ 1097280 h 1097280"/>
              <a:gd name="connsiteX6" fmla="*/ 44892 w 5792545"/>
              <a:gd name="connsiteY6" fmla="*/ 1097280 h 1097280"/>
              <a:gd name="connsiteX7" fmla="*/ 44888 w 5792545"/>
              <a:gd name="connsiteY7" fmla="*/ 914396 h 1097280"/>
              <a:gd name="connsiteX8" fmla="*/ 44888 w 5792545"/>
              <a:gd name="connsiteY8" fmla="*/ 195947 h 1097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792545" h="1097280">
                <a:moveTo>
                  <a:pt x="44888" y="195947"/>
                </a:moveTo>
                <a:cubicBezTo>
                  <a:pt x="44888" y="94943"/>
                  <a:pt x="-56112" y="0"/>
                  <a:pt x="44892" y="0"/>
                </a:cubicBezTo>
                <a:lnTo>
                  <a:pt x="5609661" y="0"/>
                </a:lnTo>
                <a:cubicBezTo>
                  <a:pt x="5710665" y="0"/>
                  <a:pt x="5792545" y="81880"/>
                  <a:pt x="5792545" y="182884"/>
                </a:cubicBezTo>
                <a:lnTo>
                  <a:pt x="5792545" y="914396"/>
                </a:lnTo>
                <a:cubicBezTo>
                  <a:pt x="5792545" y="1015400"/>
                  <a:pt x="5710665" y="1097280"/>
                  <a:pt x="5609661" y="1097280"/>
                </a:cubicBezTo>
                <a:lnTo>
                  <a:pt x="44892" y="1097280"/>
                </a:lnTo>
                <a:cubicBezTo>
                  <a:pt x="-56112" y="1097280"/>
                  <a:pt x="44888" y="1015400"/>
                  <a:pt x="44888" y="914396"/>
                </a:cubicBezTo>
                <a:lnTo>
                  <a:pt x="44888" y="195947"/>
                </a:lnTo>
                <a:close/>
              </a:path>
            </a:pathLst>
          </a:cu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3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VERIFICA</a:t>
            </a:r>
            <a:endParaRPr lang="it-IT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79EA9BEC-5EF5-D7AC-A219-A373678661BA}"/>
              </a:ext>
            </a:extLst>
          </p:cNvPr>
          <p:cNvSpPr txBox="1"/>
          <p:nvPr/>
        </p:nvSpPr>
        <p:spPr>
          <a:xfrm>
            <a:off x="580495" y="1397724"/>
            <a:ext cx="10475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dirty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Triage</a:t>
            </a:r>
          </a:p>
        </p:txBody>
      </p:sp>
      <p:sp>
        <p:nvSpPr>
          <p:cNvPr id="28" name="Figura a mano libera 27">
            <a:extLst>
              <a:ext uri="{FF2B5EF4-FFF2-40B4-BE49-F238E27FC236}">
                <a16:creationId xmlns:a16="http://schemas.microsoft.com/office/drawing/2014/main" id="{A731FC8B-C86D-40E4-3DF7-B2E5617CF367}"/>
              </a:ext>
            </a:extLst>
          </p:cNvPr>
          <p:cNvSpPr/>
          <p:nvPr/>
        </p:nvSpPr>
        <p:spPr>
          <a:xfrm>
            <a:off x="580494" y="1877660"/>
            <a:ext cx="3948643" cy="104998"/>
          </a:xfrm>
          <a:custGeom>
            <a:avLst/>
            <a:gdLst>
              <a:gd name="connsiteX0" fmla="*/ 112105 w 4323721"/>
              <a:gd name="connsiteY0" fmla="*/ 193333 h 471490"/>
              <a:gd name="connsiteX1" fmla="*/ 1155092 w 4323721"/>
              <a:gd name="connsiteY1" fmla="*/ 7595 h 471490"/>
              <a:gd name="connsiteX2" fmla="*/ 2369530 w 4323721"/>
              <a:gd name="connsiteY2" fmla="*/ 464795 h 471490"/>
              <a:gd name="connsiteX3" fmla="*/ 3012467 w 4323721"/>
              <a:gd name="connsiteY3" fmla="*/ 279058 h 471490"/>
              <a:gd name="connsiteX4" fmla="*/ 3841142 w 4323721"/>
              <a:gd name="connsiteY4" fmla="*/ 264770 h 471490"/>
              <a:gd name="connsiteX5" fmla="*/ 4255480 w 4323721"/>
              <a:gd name="connsiteY5" fmla="*/ 407645 h 471490"/>
              <a:gd name="connsiteX6" fmla="*/ 2412392 w 4323721"/>
              <a:gd name="connsiteY6" fmla="*/ 336208 h 471490"/>
              <a:gd name="connsiteX7" fmla="*/ 1397980 w 4323721"/>
              <a:gd name="connsiteY7" fmla="*/ 207620 h 471490"/>
              <a:gd name="connsiteX8" fmla="*/ 483580 w 4323721"/>
              <a:gd name="connsiteY8" fmla="*/ 293345 h 471490"/>
              <a:gd name="connsiteX9" fmla="*/ 69242 w 4323721"/>
              <a:gd name="connsiteY9" fmla="*/ 379070 h 471490"/>
              <a:gd name="connsiteX10" fmla="*/ 112105 w 4323721"/>
              <a:gd name="connsiteY10" fmla="*/ 193333 h 471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323721" h="471490">
                <a:moveTo>
                  <a:pt x="112105" y="193333"/>
                </a:moveTo>
                <a:cubicBezTo>
                  <a:pt x="293080" y="131420"/>
                  <a:pt x="778855" y="-37649"/>
                  <a:pt x="1155092" y="7595"/>
                </a:cubicBezTo>
                <a:cubicBezTo>
                  <a:pt x="1531329" y="52839"/>
                  <a:pt x="2059968" y="419551"/>
                  <a:pt x="2369530" y="464795"/>
                </a:cubicBezTo>
                <a:cubicBezTo>
                  <a:pt x="2679092" y="510039"/>
                  <a:pt x="2767198" y="312395"/>
                  <a:pt x="3012467" y="279058"/>
                </a:cubicBezTo>
                <a:cubicBezTo>
                  <a:pt x="3257736" y="245721"/>
                  <a:pt x="3633973" y="243339"/>
                  <a:pt x="3841142" y="264770"/>
                </a:cubicBezTo>
                <a:cubicBezTo>
                  <a:pt x="4048311" y="286201"/>
                  <a:pt x="4493605" y="395739"/>
                  <a:pt x="4255480" y="407645"/>
                </a:cubicBezTo>
                <a:cubicBezTo>
                  <a:pt x="4017355" y="419551"/>
                  <a:pt x="2888642" y="369546"/>
                  <a:pt x="2412392" y="336208"/>
                </a:cubicBezTo>
                <a:cubicBezTo>
                  <a:pt x="1936142" y="302871"/>
                  <a:pt x="1719449" y="214764"/>
                  <a:pt x="1397980" y="207620"/>
                </a:cubicBezTo>
                <a:cubicBezTo>
                  <a:pt x="1076511" y="200476"/>
                  <a:pt x="705036" y="264770"/>
                  <a:pt x="483580" y="293345"/>
                </a:cubicBezTo>
                <a:cubicBezTo>
                  <a:pt x="262124" y="321920"/>
                  <a:pt x="128773" y="402883"/>
                  <a:pt x="69242" y="379070"/>
                </a:cubicBezTo>
                <a:cubicBezTo>
                  <a:pt x="9711" y="355258"/>
                  <a:pt x="-68870" y="255246"/>
                  <a:pt x="112105" y="193333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0" name="Figura a mano libera 29">
            <a:extLst>
              <a:ext uri="{FF2B5EF4-FFF2-40B4-BE49-F238E27FC236}">
                <a16:creationId xmlns:a16="http://schemas.microsoft.com/office/drawing/2014/main" id="{3675BBFB-BCAE-3331-119A-246305BA82C0}"/>
              </a:ext>
            </a:extLst>
          </p:cNvPr>
          <p:cNvSpPr/>
          <p:nvPr/>
        </p:nvSpPr>
        <p:spPr>
          <a:xfrm>
            <a:off x="287384" y="5976592"/>
            <a:ext cx="11617234" cy="858801"/>
          </a:xfrm>
          <a:custGeom>
            <a:avLst/>
            <a:gdLst>
              <a:gd name="connsiteX0" fmla="*/ 305 w 10587677"/>
              <a:gd name="connsiteY0" fmla="*/ 658765 h 1315990"/>
              <a:gd name="connsiteX1" fmla="*/ 1429055 w 10587677"/>
              <a:gd name="connsiteY1" fmla="*/ 87265 h 1315990"/>
              <a:gd name="connsiteX2" fmla="*/ 3429305 w 10587677"/>
              <a:gd name="connsiteY2" fmla="*/ 644478 h 1315990"/>
              <a:gd name="connsiteX3" fmla="*/ 5143805 w 10587677"/>
              <a:gd name="connsiteY3" fmla="*/ 1001665 h 1315990"/>
              <a:gd name="connsiteX4" fmla="*/ 6415393 w 10587677"/>
              <a:gd name="connsiteY4" fmla="*/ 901653 h 1315990"/>
              <a:gd name="connsiteX5" fmla="*/ 7572680 w 10587677"/>
              <a:gd name="connsiteY5" fmla="*/ 1230265 h 1315990"/>
              <a:gd name="connsiteX6" fmla="*/ 8587093 w 10587677"/>
              <a:gd name="connsiteY6" fmla="*/ 1015953 h 1315990"/>
              <a:gd name="connsiteX7" fmla="*/ 9587218 w 10587677"/>
              <a:gd name="connsiteY7" fmla="*/ 1315990 h 1315990"/>
              <a:gd name="connsiteX8" fmla="*/ 10587343 w 10587677"/>
              <a:gd name="connsiteY8" fmla="*/ 1015953 h 1315990"/>
              <a:gd name="connsiteX9" fmla="*/ 9687230 w 10587677"/>
              <a:gd name="connsiteY9" fmla="*/ 1215978 h 1315990"/>
              <a:gd name="connsiteX10" fmla="*/ 8744255 w 10587677"/>
              <a:gd name="connsiteY10" fmla="*/ 930228 h 1315990"/>
              <a:gd name="connsiteX11" fmla="*/ 7686980 w 10587677"/>
              <a:gd name="connsiteY11" fmla="*/ 1158828 h 1315990"/>
              <a:gd name="connsiteX12" fmla="*/ 6543980 w 10587677"/>
              <a:gd name="connsiteY12" fmla="*/ 801640 h 1315990"/>
              <a:gd name="connsiteX13" fmla="*/ 4929493 w 10587677"/>
              <a:gd name="connsiteY13" fmla="*/ 901653 h 1315990"/>
              <a:gd name="connsiteX14" fmla="*/ 1543355 w 10587677"/>
              <a:gd name="connsiteY14" fmla="*/ 1540 h 1315990"/>
              <a:gd name="connsiteX15" fmla="*/ 305 w 10587677"/>
              <a:gd name="connsiteY15" fmla="*/ 658765 h 1315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0587677" h="1315990">
                <a:moveTo>
                  <a:pt x="305" y="658765"/>
                </a:moveTo>
                <a:cubicBezTo>
                  <a:pt x="-18745" y="673053"/>
                  <a:pt x="857555" y="89646"/>
                  <a:pt x="1429055" y="87265"/>
                </a:cubicBezTo>
                <a:cubicBezTo>
                  <a:pt x="2000555" y="84884"/>
                  <a:pt x="2810180" y="492078"/>
                  <a:pt x="3429305" y="644478"/>
                </a:cubicBezTo>
                <a:cubicBezTo>
                  <a:pt x="4048430" y="796878"/>
                  <a:pt x="4646124" y="958803"/>
                  <a:pt x="5143805" y="1001665"/>
                </a:cubicBezTo>
                <a:cubicBezTo>
                  <a:pt x="5641486" y="1044527"/>
                  <a:pt x="6010581" y="863553"/>
                  <a:pt x="6415393" y="901653"/>
                </a:cubicBezTo>
                <a:cubicBezTo>
                  <a:pt x="6820205" y="939753"/>
                  <a:pt x="7210730" y="1211215"/>
                  <a:pt x="7572680" y="1230265"/>
                </a:cubicBezTo>
                <a:cubicBezTo>
                  <a:pt x="7934630" y="1249315"/>
                  <a:pt x="8251337" y="1001665"/>
                  <a:pt x="8587093" y="1015953"/>
                </a:cubicBezTo>
                <a:cubicBezTo>
                  <a:pt x="8922849" y="1030241"/>
                  <a:pt x="9253843" y="1315990"/>
                  <a:pt x="9587218" y="1315990"/>
                </a:cubicBezTo>
                <a:cubicBezTo>
                  <a:pt x="9920593" y="1315990"/>
                  <a:pt x="10570674" y="1032622"/>
                  <a:pt x="10587343" y="1015953"/>
                </a:cubicBezTo>
                <a:cubicBezTo>
                  <a:pt x="10604012" y="999284"/>
                  <a:pt x="9994411" y="1230265"/>
                  <a:pt x="9687230" y="1215978"/>
                </a:cubicBezTo>
                <a:cubicBezTo>
                  <a:pt x="9380049" y="1201691"/>
                  <a:pt x="9077630" y="939753"/>
                  <a:pt x="8744255" y="930228"/>
                </a:cubicBezTo>
                <a:cubicBezTo>
                  <a:pt x="8410880" y="920703"/>
                  <a:pt x="8053692" y="1180259"/>
                  <a:pt x="7686980" y="1158828"/>
                </a:cubicBezTo>
                <a:cubicBezTo>
                  <a:pt x="7320268" y="1137397"/>
                  <a:pt x="7003561" y="844503"/>
                  <a:pt x="6543980" y="801640"/>
                </a:cubicBezTo>
                <a:cubicBezTo>
                  <a:pt x="6084399" y="758778"/>
                  <a:pt x="5762930" y="1035003"/>
                  <a:pt x="4929493" y="901653"/>
                </a:cubicBezTo>
                <a:cubicBezTo>
                  <a:pt x="4096056" y="768303"/>
                  <a:pt x="2369649" y="39640"/>
                  <a:pt x="1543355" y="1540"/>
                </a:cubicBezTo>
                <a:cubicBezTo>
                  <a:pt x="717061" y="-36560"/>
                  <a:pt x="19355" y="644477"/>
                  <a:pt x="305" y="65876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 w="317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8" name="Rettangolo 37">
            <a:extLst>
              <a:ext uri="{FF2B5EF4-FFF2-40B4-BE49-F238E27FC236}">
                <a16:creationId xmlns:a16="http://schemas.microsoft.com/office/drawing/2014/main" id="{0A43C4A9-0A6F-8850-B3E3-C17765CB8302}"/>
              </a:ext>
            </a:extLst>
          </p:cNvPr>
          <p:cNvSpPr/>
          <p:nvPr/>
        </p:nvSpPr>
        <p:spPr>
          <a:xfrm>
            <a:off x="2691121" y="2115989"/>
            <a:ext cx="1047594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Delay</a:t>
            </a:r>
          </a:p>
        </p:txBody>
      </p:sp>
      <p:sp>
        <p:nvSpPr>
          <p:cNvPr id="39" name="Rettangolo 38">
            <a:extLst>
              <a:ext uri="{FF2B5EF4-FFF2-40B4-BE49-F238E27FC236}">
                <a16:creationId xmlns:a16="http://schemas.microsoft.com/office/drawing/2014/main" id="{D9327D97-A500-709B-479D-25EE661B64B8}"/>
              </a:ext>
            </a:extLst>
          </p:cNvPr>
          <p:cNvSpPr/>
          <p:nvPr/>
        </p:nvSpPr>
        <p:spPr>
          <a:xfrm>
            <a:off x="8438456" y="2148896"/>
            <a:ext cx="1457389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Utilizzazione</a:t>
            </a:r>
          </a:p>
        </p:txBody>
      </p:sp>
    </p:spTree>
    <p:extLst>
      <p:ext uri="{BB962C8B-B14F-4D97-AF65-F5344CB8AC3E}">
        <p14:creationId xmlns:p14="http://schemas.microsoft.com/office/powerpoint/2010/main" val="2469797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xit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  <p:bldP spid="28" grpId="0" animBg="1"/>
      <p:bldP spid="28" grpId="1" animBg="1"/>
      <p:bldP spid="38" grpId="0" animBg="1"/>
      <p:bldP spid="38" grpId="1" animBg="1"/>
      <p:bldP spid="39" grpId="0" animBg="1"/>
      <p:bldP spid="39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EB274D75-6FBA-FE4E-2E08-591CD773B7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45" t="10447" r="8606" b="381"/>
          <a:stretch/>
        </p:blipFill>
        <p:spPr>
          <a:xfrm>
            <a:off x="719240" y="2418076"/>
            <a:ext cx="5545782" cy="3765937"/>
          </a:xfrm>
          <a:prstGeom prst="rect">
            <a:avLst/>
          </a:prstGeom>
        </p:spPr>
      </p:pic>
      <p:pic>
        <p:nvPicPr>
          <p:cNvPr id="34" name="Immagine 33">
            <a:extLst>
              <a:ext uri="{FF2B5EF4-FFF2-40B4-BE49-F238E27FC236}">
                <a16:creationId xmlns:a16="http://schemas.microsoft.com/office/drawing/2014/main" id="{D28EBA80-1ADC-9D8D-DC06-5A12B5FA5F7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488" t="11592" r="8758" b="1347"/>
          <a:stretch/>
        </p:blipFill>
        <p:spPr>
          <a:xfrm>
            <a:off x="6358834" y="2418076"/>
            <a:ext cx="5545782" cy="3792459"/>
          </a:xfrm>
          <a:prstGeom prst="rect">
            <a:avLst/>
          </a:prstGeom>
        </p:spPr>
      </p:pic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78B9524A-B598-D42D-5A97-B6F5F1247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09314" y="6356350"/>
            <a:ext cx="2743200" cy="365125"/>
          </a:xfrm>
        </p:spPr>
        <p:txBody>
          <a:bodyPr/>
          <a:lstStyle/>
          <a:p>
            <a:fld id="{CB1E4CB7-CB13-4810-BF18-BE31AFC64F93}" type="slidenum">
              <a:rPr lang="en-US" smtClean="0"/>
              <a:pPr/>
              <a:t>16</a:t>
            </a:fld>
            <a:endParaRPr lang="en-US" sz="1000" dirty="0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352CED47-B921-072D-D955-07044814B243}"/>
              </a:ext>
            </a:extLst>
          </p:cNvPr>
          <p:cNvSpPr/>
          <p:nvPr/>
        </p:nvSpPr>
        <p:spPr>
          <a:xfrm>
            <a:off x="287383" y="182880"/>
            <a:ext cx="11665131" cy="6538595"/>
          </a:xfrm>
          <a:prstGeom prst="rect">
            <a:avLst/>
          </a:prstGeom>
          <a:noFill/>
          <a:ln w="190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0477A470-F60F-B819-06DB-04FB755E227B}"/>
              </a:ext>
            </a:extLst>
          </p:cNvPr>
          <p:cNvSpPr/>
          <p:nvPr/>
        </p:nvSpPr>
        <p:spPr>
          <a:xfrm>
            <a:off x="39189" y="300444"/>
            <a:ext cx="5792545" cy="1097280"/>
          </a:xfrm>
          <a:custGeom>
            <a:avLst/>
            <a:gdLst>
              <a:gd name="connsiteX0" fmla="*/ 0 w 5930537"/>
              <a:gd name="connsiteY0" fmla="*/ 182884 h 1097280"/>
              <a:gd name="connsiteX1" fmla="*/ 182884 w 5930537"/>
              <a:gd name="connsiteY1" fmla="*/ 0 h 1097280"/>
              <a:gd name="connsiteX2" fmla="*/ 5747653 w 5930537"/>
              <a:gd name="connsiteY2" fmla="*/ 0 h 1097280"/>
              <a:gd name="connsiteX3" fmla="*/ 5930537 w 5930537"/>
              <a:gd name="connsiteY3" fmla="*/ 182884 h 1097280"/>
              <a:gd name="connsiteX4" fmla="*/ 5930537 w 5930537"/>
              <a:gd name="connsiteY4" fmla="*/ 914396 h 1097280"/>
              <a:gd name="connsiteX5" fmla="*/ 5747653 w 5930537"/>
              <a:gd name="connsiteY5" fmla="*/ 1097280 h 1097280"/>
              <a:gd name="connsiteX6" fmla="*/ 182884 w 5930537"/>
              <a:gd name="connsiteY6" fmla="*/ 1097280 h 1097280"/>
              <a:gd name="connsiteX7" fmla="*/ 0 w 5930537"/>
              <a:gd name="connsiteY7" fmla="*/ 914396 h 1097280"/>
              <a:gd name="connsiteX8" fmla="*/ 0 w 5930537"/>
              <a:gd name="connsiteY8" fmla="*/ 182884 h 1097280"/>
              <a:gd name="connsiteX0" fmla="*/ 182880 w 5930537"/>
              <a:gd name="connsiteY0" fmla="*/ 195947 h 1097280"/>
              <a:gd name="connsiteX1" fmla="*/ 182884 w 5930537"/>
              <a:gd name="connsiteY1" fmla="*/ 0 h 1097280"/>
              <a:gd name="connsiteX2" fmla="*/ 5747653 w 5930537"/>
              <a:gd name="connsiteY2" fmla="*/ 0 h 1097280"/>
              <a:gd name="connsiteX3" fmla="*/ 5930537 w 5930537"/>
              <a:gd name="connsiteY3" fmla="*/ 182884 h 1097280"/>
              <a:gd name="connsiteX4" fmla="*/ 5930537 w 5930537"/>
              <a:gd name="connsiteY4" fmla="*/ 914396 h 1097280"/>
              <a:gd name="connsiteX5" fmla="*/ 5747653 w 5930537"/>
              <a:gd name="connsiteY5" fmla="*/ 1097280 h 1097280"/>
              <a:gd name="connsiteX6" fmla="*/ 182884 w 5930537"/>
              <a:gd name="connsiteY6" fmla="*/ 1097280 h 1097280"/>
              <a:gd name="connsiteX7" fmla="*/ 0 w 5930537"/>
              <a:gd name="connsiteY7" fmla="*/ 914396 h 1097280"/>
              <a:gd name="connsiteX8" fmla="*/ 182880 w 5930537"/>
              <a:gd name="connsiteY8" fmla="*/ 195947 h 1097280"/>
              <a:gd name="connsiteX0" fmla="*/ 44888 w 5792545"/>
              <a:gd name="connsiteY0" fmla="*/ 195947 h 1097280"/>
              <a:gd name="connsiteX1" fmla="*/ 44892 w 5792545"/>
              <a:gd name="connsiteY1" fmla="*/ 0 h 1097280"/>
              <a:gd name="connsiteX2" fmla="*/ 5609661 w 5792545"/>
              <a:gd name="connsiteY2" fmla="*/ 0 h 1097280"/>
              <a:gd name="connsiteX3" fmla="*/ 5792545 w 5792545"/>
              <a:gd name="connsiteY3" fmla="*/ 182884 h 1097280"/>
              <a:gd name="connsiteX4" fmla="*/ 5792545 w 5792545"/>
              <a:gd name="connsiteY4" fmla="*/ 914396 h 1097280"/>
              <a:gd name="connsiteX5" fmla="*/ 5609661 w 5792545"/>
              <a:gd name="connsiteY5" fmla="*/ 1097280 h 1097280"/>
              <a:gd name="connsiteX6" fmla="*/ 44892 w 5792545"/>
              <a:gd name="connsiteY6" fmla="*/ 1097280 h 1097280"/>
              <a:gd name="connsiteX7" fmla="*/ 44888 w 5792545"/>
              <a:gd name="connsiteY7" fmla="*/ 914396 h 1097280"/>
              <a:gd name="connsiteX8" fmla="*/ 44888 w 5792545"/>
              <a:gd name="connsiteY8" fmla="*/ 195947 h 1097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792545" h="1097280">
                <a:moveTo>
                  <a:pt x="44888" y="195947"/>
                </a:moveTo>
                <a:cubicBezTo>
                  <a:pt x="44888" y="94943"/>
                  <a:pt x="-56112" y="0"/>
                  <a:pt x="44892" y="0"/>
                </a:cubicBezTo>
                <a:lnTo>
                  <a:pt x="5609661" y="0"/>
                </a:lnTo>
                <a:cubicBezTo>
                  <a:pt x="5710665" y="0"/>
                  <a:pt x="5792545" y="81880"/>
                  <a:pt x="5792545" y="182884"/>
                </a:cubicBezTo>
                <a:lnTo>
                  <a:pt x="5792545" y="914396"/>
                </a:lnTo>
                <a:cubicBezTo>
                  <a:pt x="5792545" y="1015400"/>
                  <a:pt x="5710665" y="1097280"/>
                  <a:pt x="5609661" y="1097280"/>
                </a:cubicBezTo>
                <a:lnTo>
                  <a:pt x="44892" y="1097280"/>
                </a:lnTo>
                <a:cubicBezTo>
                  <a:pt x="-56112" y="1097280"/>
                  <a:pt x="44888" y="1015400"/>
                  <a:pt x="44888" y="914396"/>
                </a:cubicBezTo>
                <a:lnTo>
                  <a:pt x="44888" y="195947"/>
                </a:lnTo>
                <a:close/>
              </a:path>
            </a:pathLst>
          </a:cu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3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VERIFICA</a:t>
            </a:r>
            <a:endParaRPr lang="it-IT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79EA9BEC-5EF5-D7AC-A219-A373678661BA}"/>
              </a:ext>
            </a:extLst>
          </p:cNvPr>
          <p:cNvSpPr txBox="1"/>
          <p:nvPr/>
        </p:nvSpPr>
        <p:spPr>
          <a:xfrm>
            <a:off x="580495" y="1397724"/>
            <a:ext cx="18623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dirty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Codici rossi</a:t>
            </a:r>
          </a:p>
        </p:txBody>
      </p:sp>
      <p:sp>
        <p:nvSpPr>
          <p:cNvPr id="28" name="Figura a mano libera 27">
            <a:extLst>
              <a:ext uri="{FF2B5EF4-FFF2-40B4-BE49-F238E27FC236}">
                <a16:creationId xmlns:a16="http://schemas.microsoft.com/office/drawing/2014/main" id="{A731FC8B-C86D-40E4-3DF7-B2E5617CF367}"/>
              </a:ext>
            </a:extLst>
          </p:cNvPr>
          <p:cNvSpPr/>
          <p:nvPr/>
        </p:nvSpPr>
        <p:spPr>
          <a:xfrm>
            <a:off x="580494" y="1877660"/>
            <a:ext cx="3948643" cy="104998"/>
          </a:xfrm>
          <a:custGeom>
            <a:avLst/>
            <a:gdLst>
              <a:gd name="connsiteX0" fmla="*/ 112105 w 4323721"/>
              <a:gd name="connsiteY0" fmla="*/ 193333 h 471490"/>
              <a:gd name="connsiteX1" fmla="*/ 1155092 w 4323721"/>
              <a:gd name="connsiteY1" fmla="*/ 7595 h 471490"/>
              <a:gd name="connsiteX2" fmla="*/ 2369530 w 4323721"/>
              <a:gd name="connsiteY2" fmla="*/ 464795 h 471490"/>
              <a:gd name="connsiteX3" fmla="*/ 3012467 w 4323721"/>
              <a:gd name="connsiteY3" fmla="*/ 279058 h 471490"/>
              <a:gd name="connsiteX4" fmla="*/ 3841142 w 4323721"/>
              <a:gd name="connsiteY4" fmla="*/ 264770 h 471490"/>
              <a:gd name="connsiteX5" fmla="*/ 4255480 w 4323721"/>
              <a:gd name="connsiteY5" fmla="*/ 407645 h 471490"/>
              <a:gd name="connsiteX6" fmla="*/ 2412392 w 4323721"/>
              <a:gd name="connsiteY6" fmla="*/ 336208 h 471490"/>
              <a:gd name="connsiteX7" fmla="*/ 1397980 w 4323721"/>
              <a:gd name="connsiteY7" fmla="*/ 207620 h 471490"/>
              <a:gd name="connsiteX8" fmla="*/ 483580 w 4323721"/>
              <a:gd name="connsiteY8" fmla="*/ 293345 h 471490"/>
              <a:gd name="connsiteX9" fmla="*/ 69242 w 4323721"/>
              <a:gd name="connsiteY9" fmla="*/ 379070 h 471490"/>
              <a:gd name="connsiteX10" fmla="*/ 112105 w 4323721"/>
              <a:gd name="connsiteY10" fmla="*/ 193333 h 471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323721" h="471490">
                <a:moveTo>
                  <a:pt x="112105" y="193333"/>
                </a:moveTo>
                <a:cubicBezTo>
                  <a:pt x="293080" y="131420"/>
                  <a:pt x="778855" y="-37649"/>
                  <a:pt x="1155092" y="7595"/>
                </a:cubicBezTo>
                <a:cubicBezTo>
                  <a:pt x="1531329" y="52839"/>
                  <a:pt x="2059968" y="419551"/>
                  <a:pt x="2369530" y="464795"/>
                </a:cubicBezTo>
                <a:cubicBezTo>
                  <a:pt x="2679092" y="510039"/>
                  <a:pt x="2767198" y="312395"/>
                  <a:pt x="3012467" y="279058"/>
                </a:cubicBezTo>
                <a:cubicBezTo>
                  <a:pt x="3257736" y="245721"/>
                  <a:pt x="3633973" y="243339"/>
                  <a:pt x="3841142" y="264770"/>
                </a:cubicBezTo>
                <a:cubicBezTo>
                  <a:pt x="4048311" y="286201"/>
                  <a:pt x="4493605" y="395739"/>
                  <a:pt x="4255480" y="407645"/>
                </a:cubicBezTo>
                <a:cubicBezTo>
                  <a:pt x="4017355" y="419551"/>
                  <a:pt x="2888642" y="369546"/>
                  <a:pt x="2412392" y="336208"/>
                </a:cubicBezTo>
                <a:cubicBezTo>
                  <a:pt x="1936142" y="302871"/>
                  <a:pt x="1719449" y="214764"/>
                  <a:pt x="1397980" y="207620"/>
                </a:cubicBezTo>
                <a:cubicBezTo>
                  <a:pt x="1076511" y="200476"/>
                  <a:pt x="705036" y="264770"/>
                  <a:pt x="483580" y="293345"/>
                </a:cubicBezTo>
                <a:cubicBezTo>
                  <a:pt x="262124" y="321920"/>
                  <a:pt x="128773" y="402883"/>
                  <a:pt x="69242" y="379070"/>
                </a:cubicBezTo>
                <a:cubicBezTo>
                  <a:pt x="9711" y="355258"/>
                  <a:pt x="-68870" y="255246"/>
                  <a:pt x="112105" y="193333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0" name="Figura a mano libera 29">
            <a:extLst>
              <a:ext uri="{FF2B5EF4-FFF2-40B4-BE49-F238E27FC236}">
                <a16:creationId xmlns:a16="http://schemas.microsoft.com/office/drawing/2014/main" id="{3675BBFB-BCAE-3331-119A-246305BA82C0}"/>
              </a:ext>
            </a:extLst>
          </p:cNvPr>
          <p:cNvSpPr/>
          <p:nvPr/>
        </p:nvSpPr>
        <p:spPr>
          <a:xfrm>
            <a:off x="287384" y="5976592"/>
            <a:ext cx="11617234" cy="858801"/>
          </a:xfrm>
          <a:custGeom>
            <a:avLst/>
            <a:gdLst>
              <a:gd name="connsiteX0" fmla="*/ 305 w 10587677"/>
              <a:gd name="connsiteY0" fmla="*/ 658765 h 1315990"/>
              <a:gd name="connsiteX1" fmla="*/ 1429055 w 10587677"/>
              <a:gd name="connsiteY1" fmla="*/ 87265 h 1315990"/>
              <a:gd name="connsiteX2" fmla="*/ 3429305 w 10587677"/>
              <a:gd name="connsiteY2" fmla="*/ 644478 h 1315990"/>
              <a:gd name="connsiteX3" fmla="*/ 5143805 w 10587677"/>
              <a:gd name="connsiteY3" fmla="*/ 1001665 h 1315990"/>
              <a:gd name="connsiteX4" fmla="*/ 6415393 w 10587677"/>
              <a:gd name="connsiteY4" fmla="*/ 901653 h 1315990"/>
              <a:gd name="connsiteX5" fmla="*/ 7572680 w 10587677"/>
              <a:gd name="connsiteY5" fmla="*/ 1230265 h 1315990"/>
              <a:gd name="connsiteX6" fmla="*/ 8587093 w 10587677"/>
              <a:gd name="connsiteY6" fmla="*/ 1015953 h 1315990"/>
              <a:gd name="connsiteX7" fmla="*/ 9587218 w 10587677"/>
              <a:gd name="connsiteY7" fmla="*/ 1315990 h 1315990"/>
              <a:gd name="connsiteX8" fmla="*/ 10587343 w 10587677"/>
              <a:gd name="connsiteY8" fmla="*/ 1015953 h 1315990"/>
              <a:gd name="connsiteX9" fmla="*/ 9687230 w 10587677"/>
              <a:gd name="connsiteY9" fmla="*/ 1215978 h 1315990"/>
              <a:gd name="connsiteX10" fmla="*/ 8744255 w 10587677"/>
              <a:gd name="connsiteY10" fmla="*/ 930228 h 1315990"/>
              <a:gd name="connsiteX11" fmla="*/ 7686980 w 10587677"/>
              <a:gd name="connsiteY11" fmla="*/ 1158828 h 1315990"/>
              <a:gd name="connsiteX12" fmla="*/ 6543980 w 10587677"/>
              <a:gd name="connsiteY12" fmla="*/ 801640 h 1315990"/>
              <a:gd name="connsiteX13" fmla="*/ 4929493 w 10587677"/>
              <a:gd name="connsiteY13" fmla="*/ 901653 h 1315990"/>
              <a:gd name="connsiteX14" fmla="*/ 1543355 w 10587677"/>
              <a:gd name="connsiteY14" fmla="*/ 1540 h 1315990"/>
              <a:gd name="connsiteX15" fmla="*/ 305 w 10587677"/>
              <a:gd name="connsiteY15" fmla="*/ 658765 h 1315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0587677" h="1315990">
                <a:moveTo>
                  <a:pt x="305" y="658765"/>
                </a:moveTo>
                <a:cubicBezTo>
                  <a:pt x="-18745" y="673053"/>
                  <a:pt x="857555" y="89646"/>
                  <a:pt x="1429055" y="87265"/>
                </a:cubicBezTo>
                <a:cubicBezTo>
                  <a:pt x="2000555" y="84884"/>
                  <a:pt x="2810180" y="492078"/>
                  <a:pt x="3429305" y="644478"/>
                </a:cubicBezTo>
                <a:cubicBezTo>
                  <a:pt x="4048430" y="796878"/>
                  <a:pt x="4646124" y="958803"/>
                  <a:pt x="5143805" y="1001665"/>
                </a:cubicBezTo>
                <a:cubicBezTo>
                  <a:pt x="5641486" y="1044527"/>
                  <a:pt x="6010581" y="863553"/>
                  <a:pt x="6415393" y="901653"/>
                </a:cubicBezTo>
                <a:cubicBezTo>
                  <a:pt x="6820205" y="939753"/>
                  <a:pt x="7210730" y="1211215"/>
                  <a:pt x="7572680" y="1230265"/>
                </a:cubicBezTo>
                <a:cubicBezTo>
                  <a:pt x="7934630" y="1249315"/>
                  <a:pt x="8251337" y="1001665"/>
                  <a:pt x="8587093" y="1015953"/>
                </a:cubicBezTo>
                <a:cubicBezTo>
                  <a:pt x="8922849" y="1030241"/>
                  <a:pt x="9253843" y="1315990"/>
                  <a:pt x="9587218" y="1315990"/>
                </a:cubicBezTo>
                <a:cubicBezTo>
                  <a:pt x="9920593" y="1315990"/>
                  <a:pt x="10570674" y="1032622"/>
                  <a:pt x="10587343" y="1015953"/>
                </a:cubicBezTo>
                <a:cubicBezTo>
                  <a:pt x="10604012" y="999284"/>
                  <a:pt x="9994411" y="1230265"/>
                  <a:pt x="9687230" y="1215978"/>
                </a:cubicBezTo>
                <a:cubicBezTo>
                  <a:pt x="9380049" y="1201691"/>
                  <a:pt x="9077630" y="939753"/>
                  <a:pt x="8744255" y="930228"/>
                </a:cubicBezTo>
                <a:cubicBezTo>
                  <a:pt x="8410880" y="920703"/>
                  <a:pt x="8053692" y="1180259"/>
                  <a:pt x="7686980" y="1158828"/>
                </a:cubicBezTo>
                <a:cubicBezTo>
                  <a:pt x="7320268" y="1137397"/>
                  <a:pt x="7003561" y="844503"/>
                  <a:pt x="6543980" y="801640"/>
                </a:cubicBezTo>
                <a:cubicBezTo>
                  <a:pt x="6084399" y="758778"/>
                  <a:pt x="5762930" y="1035003"/>
                  <a:pt x="4929493" y="901653"/>
                </a:cubicBezTo>
                <a:cubicBezTo>
                  <a:pt x="4096056" y="768303"/>
                  <a:pt x="2369649" y="39640"/>
                  <a:pt x="1543355" y="1540"/>
                </a:cubicBezTo>
                <a:cubicBezTo>
                  <a:pt x="717061" y="-36560"/>
                  <a:pt x="19355" y="644477"/>
                  <a:pt x="305" y="65876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 w="317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8" name="Rettangolo 37">
            <a:extLst>
              <a:ext uri="{FF2B5EF4-FFF2-40B4-BE49-F238E27FC236}">
                <a16:creationId xmlns:a16="http://schemas.microsoft.com/office/drawing/2014/main" id="{0A43C4A9-0A6F-8850-B3E3-C17765CB8302}"/>
              </a:ext>
            </a:extLst>
          </p:cNvPr>
          <p:cNvSpPr/>
          <p:nvPr/>
        </p:nvSpPr>
        <p:spPr>
          <a:xfrm>
            <a:off x="2604719" y="2097469"/>
            <a:ext cx="1047594" cy="3651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Delay</a:t>
            </a:r>
          </a:p>
        </p:txBody>
      </p:sp>
      <p:sp>
        <p:nvSpPr>
          <p:cNvPr id="39" name="Rettangolo 38">
            <a:extLst>
              <a:ext uri="{FF2B5EF4-FFF2-40B4-BE49-F238E27FC236}">
                <a16:creationId xmlns:a16="http://schemas.microsoft.com/office/drawing/2014/main" id="{D9327D97-A500-709B-479D-25EE661B64B8}"/>
              </a:ext>
            </a:extLst>
          </p:cNvPr>
          <p:cNvSpPr/>
          <p:nvPr/>
        </p:nvSpPr>
        <p:spPr>
          <a:xfrm>
            <a:off x="8056971" y="2033050"/>
            <a:ext cx="1457389" cy="3651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Utilizzazione</a:t>
            </a:r>
          </a:p>
        </p:txBody>
      </p:sp>
    </p:spTree>
    <p:extLst>
      <p:ext uri="{BB962C8B-B14F-4D97-AF65-F5344CB8AC3E}">
        <p14:creationId xmlns:p14="http://schemas.microsoft.com/office/powerpoint/2010/main" val="1756545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xit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  <p:bldP spid="28" grpId="0" animBg="1"/>
      <p:bldP spid="28" grpId="1" animBg="1"/>
      <p:bldP spid="38" grpId="0" animBg="1"/>
      <p:bldP spid="38" grpId="1" animBg="1"/>
      <p:bldP spid="39" grpId="0" animBg="1"/>
      <p:bldP spid="39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Immagine 33">
            <a:extLst>
              <a:ext uri="{FF2B5EF4-FFF2-40B4-BE49-F238E27FC236}">
                <a16:creationId xmlns:a16="http://schemas.microsoft.com/office/drawing/2014/main" id="{D28EBA80-1ADC-9D8D-DC06-5A12B5FA5F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670" t="11442" r="9500" b="2368"/>
          <a:stretch/>
        </p:blipFill>
        <p:spPr>
          <a:xfrm>
            <a:off x="5887688" y="2331852"/>
            <a:ext cx="5885211" cy="3771344"/>
          </a:xfrm>
          <a:prstGeom prst="rect">
            <a:avLst/>
          </a:prstGeom>
        </p:spPr>
      </p:pic>
      <p:pic>
        <p:nvPicPr>
          <p:cNvPr id="27" name="Immagine 26">
            <a:extLst>
              <a:ext uri="{FF2B5EF4-FFF2-40B4-BE49-F238E27FC236}">
                <a16:creationId xmlns:a16="http://schemas.microsoft.com/office/drawing/2014/main" id="{A3B4C509-76F7-45FD-4B9F-FF772E3473D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911" t="11543" r="9022" b="2296"/>
          <a:stretch/>
        </p:blipFill>
        <p:spPr>
          <a:xfrm>
            <a:off x="537631" y="2353613"/>
            <a:ext cx="5144728" cy="3763871"/>
          </a:xfrm>
          <a:prstGeom prst="rect">
            <a:avLst/>
          </a:prstGeom>
        </p:spPr>
      </p:pic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78B9524A-B598-D42D-5A97-B6F5F1247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09314" y="6356350"/>
            <a:ext cx="2743200" cy="365125"/>
          </a:xfrm>
        </p:spPr>
        <p:txBody>
          <a:bodyPr/>
          <a:lstStyle/>
          <a:p>
            <a:fld id="{CB1E4CB7-CB13-4810-BF18-BE31AFC64F93}" type="slidenum">
              <a:rPr lang="en-US" smtClean="0"/>
              <a:pPr/>
              <a:t>17</a:t>
            </a:fld>
            <a:endParaRPr lang="en-US" sz="1000" dirty="0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352CED47-B921-072D-D955-07044814B243}"/>
              </a:ext>
            </a:extLst>
          </p:cNvPr>
          <p:cNvSpPr/>
          <p:nvPr/>
        </p:nvSpPr>
        <p:spPr>
          <a:xfrm>
            <a:off x="287383" y="182880"/>
            <a:ext cx="11665131" cy="6538595"/>
          </a:xfrm>
          <a:prstGeom prst="rect">
            <a:avLst/>
          </a:prstGeom>
          <a:noFill/>
          <a:ln w="190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0477A470-F60F-B819-06DB-04FB755E227B}"/>
              </a:ext>
            </a:extLst>
          </p:cNvPr>
          <p:cNvSpPr/>
          <p:nvPr/>
        </p:nvSpPr>
        <p:spPr>
          <a:xfrm>
            <a:off x="39189" y="300444"/>
            <a:ext cx="5792545" cy="1097280"/>
          </a:xfrm>
          <a:custGeom>
            <a:avLst/>
            <a:gdLst>
              <a:gd name="connsiteX0" fmla="*/ 0 w 5930537"/>
              <a:gd name="connsiteY0" fmla="*/ 182884 h 1097280"/>
              <a:gd name="connsiteX1" fmla="*/ 182884 w 5930537"/>
              <a:gd name="connsiteY1" fmla="*/ 0 h 1097280"/>
              <a:gd name="connsiteX2" fmla="*/ 5747653 w 5930537"/>
              <a:gd name="connsiteY2" fmla="*/ 0 h 1097280"/>
              <a:gd name="connsiteX3" fmla="*/ 5930537 w 5930537"/>
              <a:gd name="connsiteY3" fmla="*/ 182884 h 1097280"/>
              <a:gd name="connsiteX4" fmla="*/ 5930537 w 5930537"/>
              <a:gd name="connsiteY4" fmla="*/ 914396 h 1097280"/>
              <a:gd name="connsiteX5" fmla="*/ 5747653 w 5930537"/>
              <a:gd name="connsiteY5" fmla="*/ 1097280 h 1097280"/>
              <a:gd name="connsiteX6" fmla="*/ 182884 w 5930537"/>
              <a:gd name="connsiteY6" fmla="*/ 1097280 h 1097280"/>
              <a:gd name="connsiteX7" fmla="*/ 0 w 5930537"/>
              <a:gd name="connsiteY7" fmla="*/ 914396 h 1097280"/>
              <a:gd name="connsiteX8" fmla="*/ 0 w 5930537"/>
              <a:gd name="connsiteY8" fmla="*/ 182884 h 1097280"/>
              <a:gd name="connsiteX0" fmla="*/ 182880 w 5930537"/>
              <a:gd name="connsiteY0" fmla="*/ 195947 h 1097280"/>
              <a:gd name="connsiteX1" fmla="*/ 182884 w 5930537"/>
              <a:gd name="connsiteY1" fmla="*/ 0 h 1097280"/>
              <a:gd name="connsiteX2" fmla="*/ 5747653 w 5930537"/>
              <a:gd name="connsiteY2" fmla="*/ 0 h 1097280"/>
              <a:gd name="connsiteX3" fmla="*/ 5930537 w 5930537"/>
              <a:gd name="connsiteY3" fmla="*/ 182884 h 1097280"/>
              <a:gd name="connsiteX4" fmla="*/ 5930537 w 5930537"/>
              <a:gd name="connsiteY4" fmla="*/ 914396 h 1097280"/>
              <a:gd name="connsiteX5" fmla="*/ 5747653 w 5930537"/>
              <a:gd name="connsiteY5" fmla="*/ 1097280 h 1097280"/>
              <a:gd name="connsiteX6" fmla="*/ 182884 w 5930537"/>
              <a:gd name="connsiteY6" fmla="*/ 1097280 h 1097280"/>
              <a:gd name="connsiteX7" fmla="*/ 0 w 5930537"/>
              <a:gd name="connsiteY7" fmla="*/ 914396 h 1097280"/>
              <a:gd name="connsiteX8" fmla="*/ 182880 w 5930537"/>
              <a:gd name="connsiteY8" fmla="*/ 195947 h 1097280"/>
              <a:gd name="connsiteX0" fmla="*/ 44888 w 5792545"/>
              <a:gd name="connsiteY0" fmla="*/ 195947 h 1097280"/>
              <a:gd name="connsiteX1" fmla="*/ 44892 w 5792545"/>
              <a:gd name="connsiteY1" fmla="*/ 0 h 1097280"/>
              <a:gd name="connsiteX2" fmla="*/ 5609661 w 5792545"/>
              <a:gd name="connsiteY2" fmla="*/ 0 h 1097280"/>
              <a:gd name="connsiteX3" fmla="*/ 5792545 w 5792545"/>
              <a:gd name="connsiteY3" fmla="*/ 182884 h 1097280"/>
              <a:gd name="connsiteX4" fmla="*/ 5792545 w 5792545"/>
              <a:gd name="connsiteY4" fmla="*/ 914396 h 1097280"/>
              <a:gd name="connsiteX5" fmla="*/ 5609661 w 5792545"/>
              <a:gd name="connsiteY5" fmla="*/ 1097280 h 1097280"/>
              <a:gd name="connsiteX6" fmla="*/ 44892 w 5792545"/>
              <a:gd name="connsiteY6" fmla="*/ 1097280 h 1097280"/>
              <a:gd name="connsiteX7" fmla="*/ 44888 w 5792545"/>
              <a:gd name="connsiteY7" fmla="*/ 914396 h 1097280"/>
              <a:gd name="connsiteX8" fmla="*/ 44888 w 5792545"/>
              <a:gd name="connsiteY8" fmla="*/ 195947 h 1097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792545" h="1097280">
                <a:moveTo>
                  <a:pt x="44888" y="195947"/>
                </a:moveTo>
                <a:cubicBezTo>
                  <a:pt x="44888" y="94943"/>
                  <a:pt x="-56112" y="0"/>
                  <a:pt x="44892" y="0"/>
                </a:cubicBezTo>
                <a:lnTo>
                  <a:pt x="5609661" y="0"/>
                </a:lnTo>
                <a:cubicBezTo>
                  <a:pt x="5710665" y="0"/>
                  <a:pt x="5792545" y="81880"/>
                  <a:pt x="5792545" y="182884"/>
                </a:cubicBezTo>
                <a:lnTo>
                  <a:pt x="5792545" y="914396"/>
                </a:lnTo>
                <a:cubicBezTo>
                  <a:pt x="5792545" y="1015400"/>
                  <a:pt x="5710665" y="1097280"/>
                  <a:pt x="5609661" y="1097280"/>
                </a:cubicBezTo>
                <a:lnTo>
                  <a:pt x="44892" y="1097280"/>
                </a:lnTo>
                <a:cubicBezTo>
                  <a:pt x="-56112" y="1097280"/>
                  <a:pt x="44888" y="1015400"/>
                  <a:pt x="44888" y="914396"/>
                </a:cubicBezTo>
                <a:lnTo>
                  <a:pt x="44888" y="195947"/>
                </a:lnTo>
                <a:close/>
              </a:path>
            </a:pathLst>
          </a:cu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3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VERIFICA</a:t>
            </a:r>
            <a:endParaRPr lang="it-IT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38" name="Rettangolo 37">
            <a:extLst>
              <a:ext uri="{FF2B5EF4-FFF2-40B4-BE49-F238E27FC236}">
                <a16:creationId xmlns:a16="http://schemas.microsoft.com/office/drawing/2014/main" id="{0A43C4A9-0A6F-8850-B3E3-C17765CB8302}"/>
              </a:ext>
            </a:extLst>
          </p:cNvPr>
          <p:cNvSpPr/>
          <p:nvPr/>
        </p:nvSpPr>
        <p:spPr>
          <a:xfrm>
            <a:off x="2629062" y="1930159"/>
            <a:ext cx="1047594" cy="3651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Delay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79EA9BEC-5EF5-D7AC-A219-A373678661BA}"/>
              </a:ext>
            </a:extLst>
          </p:cNvPr>
          <p:cNvSpPr txBox="1"/>
          <p:nvPr/>
        </p:nvSpPr>
        <p:spPr>
          <a:xfrm>
            <a:off x="580495" y="1397724"/>
            <a:ext cx="22049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dirty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Traumatologia</a:t>
            </a:r>
          </a:p>
        </p:txBody>
      </p:sp>
      <p:sp>
        <p:nvSpPr>
          <p:cNvPr id="28" name="Figura a mano libera 27">
            <a:extLst>
              <a:ext uri="{FF2B5EF4-FFF2-40B4-BE49-F238E27FC236}">
                <a16:creationId xmlns:a16="http://schemas.microsoft.com/office/drawing/2014/main" id="{A731FC8B-C86D-40E4-3DF7-B2E5617CF367}"/>
              </a:ext>
            </a:extLst>
          </p:cNvPr>
          <p:cNvSpPr/>
          <p:nvPr/>
        </p:nvSpPr>
        <p:spPr>
          <a:xfrm>
            <a:off x="580494" y="1877660"/>
            <a:ext cx="3948643" cy="104998"/>
          </a:xfrm>
          <a:custGeom>
            <a:avLst/>
            <a:gdLst>
              <a:gd name="connsiteX0" fmla="*/ 112105 w 4323721"/>
              <a:gd name="connsiteY0" fmla="*/ 193333 h 471490"/>
              <a:gd name="connsiteX1" fmla="*/ 1155092 w 4323721"/>
              <a:gd name="connsiteY1" fmla="*/ 7595 h 471490"/>
              <a:gd name="connsiteX2" fmla="*/ 2369530 w 4323721"/>
              <a:gd name="connsiteY2" fmla="*/ 464795 h 471490"/>
              <a:gd name="connsiteX3" fmla="*/ 3012467 w 4323721"/>
              <a:gd name="connsiteY3" fmla="*/ 279058 h 471490"/>
              <a:gd name="connsiteX4" fmla="*/ 3841142 w 4323721"/>
              <a:gd name="connsiteY4" fmla="*/ 264770 h 471490"/>
              <a:gd name="connsiteX5" fmla="*/ 4255480 w 4323721"/>
              <a:gd name="connsiteY5" fmla="*/ 407645 h 471490"/>
              <a:gd name="connsiteX6" fmla="*/ 2412392 w 4323721"/>
              <a:gd name="connsiteY6" fmla="*/ 336208 h 471490"/>
              <a:gd name="connsiteX7" fmla="*/ 1397980 w 4323721"/>
              <a:gd name="connsiteY7" fmla="*/ 207620 h 471490"/>
              <a:gd name="connsiteX8" fmla="*/ 483580 w 4323721"/>
              <a:gd name="connsiteY8" fmla="*/ 293345 h 471490"/>
              <a:gd name="connsiteX9" fmla="*/ 69242 w 4323721"/>
              <a:gd name="connsiteY9" fmla="*/ 379070 h 471490"/>
              <a:gd name="connsiteX10" fmla="*/ 112105 w 4323721"/>
              <a:gd name="connsiteY10" fmla="*/ 193333 h 471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323721" h="471490">
                <a:moveTo>
                  <a:pt x="112105" y="193333"/>
                </a:moveTo>
                <a:cubicBezTo>
                  <a:pt x="293080" y="131420"/>
                  <a:pt x="778855" y="-37649"/>
                  <a:pt x="1155092" y="7595"/>
                </a:cubicBezTo>
                <a:cubicBezTo>
                  <a:pt x="1531329" y="52839"/>
                  <a:pt x="2059968" y="419551"/>
                  <a:pt x="2369530" y="464795"/>
                </a:cubicBezTo>
                <a:cubicBezTo>
                  <a:pt x="2679092" y="510039"/>
                  <a:pt x="2767198" y="312395"/>
                  <a:pt x="3012467" y="279058"/>
                </a:cubicBezTo>
                <a:cubicBezTo>
                  <a:pt x="3257736" y="245721"/>
                  <a:pt x="3633973" y="243339"/>
                  <a:pt x="3841142" y="264770"/>
                </a:cubicBezTo>
                <a:cubicBezTo>
                  <a:pt x="4048311" y="286201"/>
                  <a:pt x="4493605" y="395739"/>
                  <a:pt x="4255480" y="407645"/>
                </a:cubicBezTo>
                <a:cubicBezTo>
                  <a:pt x="4017355" y="419551"/>
                  <a:pt x="2888642" y="369546"/>
                  <a:pt x="2412392" y="336208"/>
                </a:cubicBezTo>
                <a:cubicBezTo>
                  <a:pt x="1936142" y="302871"/>
                  <a:pt x="1719449" y="214764"/>
                  <a:pt x="1397980" y="207620"/>
                </a:cubicBezTo>
                <a:cubicBezTo>
                  <a:pt x="1076511" y="200476"/>
                  <a:pt x="705036" y="264770"/>
                  <a:pt x="483580" y="293345"/>
                </a:cubicBezTo>
                <a:cubicBezTo>
                  <a:pt x="262124" y="321920"/>
                  <a:pt x="128773" y="402883"/>
                  <a:pt x="69242" y="379070"/>
                </a:cubicBezTo>
                <a:cubicBezTo>
                  <a:pt x="9711" y="355258"/>
                  <a:pt x="-68870" y="255246"/>
                  <a:pt x="112105" y="193333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0" name="Figura a mano libera 29">
            <a:extLst>
              <a:ext uri="{FF2B5EF4-FFF2-40B4-BE49-F238E27FC236}">
                <a16:creationId xmlns:a16="http://schemas.microsoft.com/office/drawing/2014/main" id="{3675BBFB-BCAE-3331-119A-246305BA82C0}"/>
              </a:ext>
            </a:extLst>
          </p:cNvPr>
          <p:cNvSpPr/>
          <p:nvPr/>
        </p:nvSpPr>
        <p:spPr>
          <a:xfrm>
            <a:off x="287384" y="5976592"/>
            <a:ext cx="11617234" cy="858801"/>
          </a:xfrm>
          <a:custGeom>
            <a:avLst/>
            <a:gdLst>
              <a:gd name="connsiteX0" fmla="*/ 305 w 10587677"/>
              <a:gd name="connsiteY0" fmla="*/ 658765 h 1315990"/>
              <a:gd name="connsiteX1" fmla="*/ 1429055 w 10587677"/>
              <a:gd name="connsiteY1" fmla="*/ 87265 h 1315990"/>
              <a:gd name="connsiteX2" fmla="*/ 3429305 w 10587677"/>
              <a:gd name="connsiteY2" fmla="*/ 644478 h 1315990"/>
              <a:gd name="connsiteX3" fmla="*/ 5143805 w 10587677"/>
              <a:gd name="connsiteY3" fmla="*/ 1001665 h 1315990"/>
              <a:gd name="connsiteX4" fmla="*/ 6415393 w 10587677"/>
              <a:gd name="connsiteY4" fmla="*/ 901653 h 1315990"/>
              <a:gd name="connsiteX5" fmla="*/ 7572680 w 10587677"/>
              <a:gd name="connsiteY5" fmla="*/ 1230265 h 1315990"/>
              <a:gd name="connsiteX6" fmla="*/ 8587093 w 10587677"/>
              <a:gd name="connsiteY6" fmla="*/ 1015953 h 1315990"/>
              <a:gd name="connsiteX7" fmla="*/ 9587218 w 10587677"/>
              <a:gd name="connsiteY7" fmla="*/ 1315990 h 1315990"/>
              <a:gd name="connsiteX8" fmla="*/ 10587343 w 10587677"/>
              <a:gd name="connsiteY8" fmla="*/ 1015953 h 1315990"/>
              <a:gd name="connsiteX9" fmla="*/ 9687230 w 10587677"/>
              <a:gd name="connsiteY9" fmla="*/ 1215978 h 1315990"/>
              <a:gd name="connsiteX10" fmla="*/ 8744255 w 10587677"/>
              <a:gd name="connsiteY10" fmla="*/ 930228 h 1315990"/>
              <a:gd name="connsiteX11" fmla="*/ 7686980 w 10587677"/>
              <a:gd name="connsiteY11" fmla="*/ 1158828 h 1315990"/>
              <a:gd name="connsiteX12" fmla="*/ 6543980 w 10587677"/>
              <a:gd name="connsiteY12" fmla="*/ 801640 h 1315990"/>
              <a:gd name="connsiteX13" fmla="*/ 4929493 w 10587677"/>
              <a:gd name="connsiteY13" fmla="*/ 901653 h 1315990"/>
              <a:gd name="connsiteX14" fmla="*/ 1543355 w 10587677"/>
              <a:gd name="connsiteY14" fmla="*/ 1540 h 1315990"/>
              <a:gd name="connsiteX15" fmla="*/ 305 w 10587677"/>
              <a:gd name="connsiteY15" fmla="*/ 658765 h 1315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0587677" h="1315990">
                <a:moveTo>
                  <a:pt x="305" y="658765"/>
                </a:moveTo>
                <a:cubicBezTo>
                  <a:pt x="-18745" y="673053"/>
                  <a:pt x="857555" y="89646"/>
                  <a:pt x="1429055" y="87265"/>
                </a:cubicBezTo>
                <a:cubicBezTo>
                  <a:pt x="2000555" y="84884"/>
                  <a:pt x="2810180" y="492078"/>
                  <a:pt x="3429305" y="644478"/>
                </a:cubicBezTo>
                <a:cubicBezTo>
                  <a:pt x="4048430" y="796878"/>
                  <a:pt x="4646124" y="958803"/>
                  <a:pt x="5143805" y="1001665"/>
                </a:cubicBezTo>
                <a:cubicBezTo>
                  <a:pt x="5641486" y="1044527"/>
                  <a:pt x="6010581" y="863553"/>
                  <a:pt x="6415393" y="901653"/>
                </a:cubicBezTo>
                <a:cubicBezTo>
                  <a:pt x="6820205" y="939753"/>
                  <a:pt x="7210730" y="1211215"/>
                  <a:pt x="7572680" y="1230265"/>
                </a:cubicBezTo>
                <a:cubicBezTo>
                  <a:pt x="7934630" y="1249315"/>
                  <a:pt x="8251337" y="1001665"/>
                  <a:pt x="8587093" y="1015953"/>
                </a:cubicBezTo>
                <a:cubicBezTo>
                  <a:pt x="8922849" y="1030241"/>
                  <a:pt x="9253843" y="1315990"/>
                  <a:pt x="9587218" y="1315990"/>
                </a:cubicBezTo>
                <a:cubicBezTo>
                  <a:pt x="9920593" y="1315990"/>
                  <a:pt x="10570674" y="1032622"/>
                  <a:pt x="10587343" y="1015953"/>
                </a:cubicBezTo>
                <a:cubicBezTo>
                  <a:pt x="10604012" y="999284"/>
                  <a:pt x="9994411" y="1230265"/>
                  <a:pt x="9687230" y="1215978"/>
                </a:cubicBezTo>
                <a:cubicBezTo>
                  <a:pt x="9380049" y="1201691"/>
                  <a:pt x="9077630" y="939753"/>
                  <a:pt x="8744255" y="930228"/>
                </a:cubicBezTo>
                <a:cubicBezTo>
                  <a:pt x="8410880" y="920703"/>
                  <a:pt x="8053692" y="1180259"/>
                  <a:pt x="7686980" y="1158828"/>
                </a:cubicBezTo>
                <a:cubicBezTo>
                  <a:pt x="7320268" y="1137397"/>
                  <a:pt x="7003561" y="844503"/>
                  <a:pt x="6543980" y="801640"/>
                </a:cubicBezTo>
                <a:cubicBezTo>
                  <a:pt x="6084399" y="758778"/>
                  <a:pt x="5762930" y="1035003"/>
                  <a:pt x="4929493" y="901653"/>
                </a:cubicBezTo>
                <a:cubicBezTo>
                  <a:pt x="4096056" y="768303"/>
                  <a:pt x="2369649" y="39640"/>
                  <a:pt x="1543355" y="1540"/>
                </a:cubicBezTo>
                <a:cubicBezTo>
                  <a:pt x="717061" y="-36560"/>
                  <a:pt x="19355" y="644477"/>
                  <a:pt x="305" y="65876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 w="317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9" name="Rettangolo 38">
            <a:extLst>
              <a:ext uri="{FF2B5EF4-FFF2-40B4-BE49-F238E27FC236}">
                <a16:creationId xmlns:a16="http://schemas.microsoft.com/office/drawing/2014/main" id="{D9327D97-A500-709B-479D-25EE661B64B8}"/>
              </a:ext>
            </a:extLst>
          </p:cNvPr>
          <p:cNvSpPr/>
          <p:nvPr/>
        </p:nvSpPr>
        <p:spPr>
          <a:xfrm>
            <a:off x="8105549" y="1930158"/>
            <a:ext cx="1457389" cy="3651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Utilizzazione</a:t>
            </a:r>
          </a:p>
        </p:txBody>
      </p:sp>
    </p:spTree>
    <p:extLst>
      <p:ext uri="{BB962C8B-B14F-4D97-AF65-F5344CB8AC3E}">
        <p14:creationId xmlns:p14="http://schemas.microsoft.com/office/powerpoint/2010/main" val="594246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2" presetClass="exit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8" grpId="1" animBg="1"/>
      <p:bldP spid="13" grpId="0"/>
      <p:bldP spid="13" grpId="1"/>
      <p:bldP spid="28" grpId="0" animBg="1"/>
      <p:bldP spid="28" grpId="1" animBg="1"/>
      <p:bldP spid="39" grpId="0" animBg="1"/>
      <p:bldP spid="39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Immagine 33">
            <a:extLst>
              <a:ext uri="{FF2B5EF4-FFF2-40B4-BE49-F238E27FC236}">
                <a16:creationId xmlns:a16="http://schemas.microsoft.com/office/drawing/2014/main" id="{D28EBA80-1ADC-9D8D-DC06-5A12B5FA5F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76" t="11511" r="8186" b="1107"/>
          <a:stretch/>
        </p:blipFill>
        <p:spPr>
          <a:xfrm>
            <a:off x="6518604" y="2351201"/>
            <a:ext cx="5107339" cy="3819319"/>
          </a:xfrm>
          <a:prstGeom prst="rect">
            <a:avLst/>
          </a:prstGeom>
        </p:spPr>
      </p:pic>
      <p:pic>
        <p:nvPicPr>
          <p:cNvPr id="27" name="Immagine 26">
            <a:extLst>
              <a:ext uri="{FF2B5EF4-FFF2-40B4-BE49-F238E27FC236}">
                <a16:creationId xmlns:a16="http://schemas.microsoft.com/office/drawing/2014/main" id="{A3B4C509-76F7-45FD-4B9F-FF772E3473D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38" t="10728" r="8092" b="2556"/>
          <a:stretch/>
        </p:blipFill>
        <p:spPr>
          <a:xfrm>
            <a:off x="724395" y="2339326"/>
            <a:ext cx="5107339" cy="3775848"/>
          </a:xfrm>
          <a:prstGeom prst="rect">
            <a:avLst/>
          </a:prstGeom>
        </p:spPr>
      </p:pic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78B9524A-B598-D42D-5A97-B6F5F1247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09314" y="6356350"/>
            <a:ext cx="2743200" cy="365125"/>
          </a:xfrm>
        </p:spPr>
        <p:txBody>
          <a:bodyPr/>
          <a:lstStyle/>
          <a:p>
            <a:fld id="{CB1E4CB7-CB13-4810-BF18-BE31AFC64F93}" type="slidenum">
              <a:rPr lang="en-US" smtClean="0"/>
              <a:pPr/>
              <a:t>18</a:t>
            </a:fld>
            <a:endParaRPr lang="en-US" sz="1000" dirty="0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352CED47-B921-072D-D955-07044814B243}"/>
              </a:ext>
            </a:extLst>
          </p:cNvPr>
          <p:cNvSpPr/>
          <p:nvPr/>
        </p:nvSpPr>
        <p:spPr>
          <a:xfrm>
            <a:off x="287383" y="182880"/>
            <a:ext cx="11665131" cy="6538595"/>
          </a:xfrm>
          <a:prstGeom prst="rect">
            <a:avLst/>
          </a:prstGeom>
          <a:noFill/>
          <a:ln w="190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0477A470-F60F-B819-06DB-04FB755E227B}"/>
              </a:ext>
            </a:extLst>
          </p:cNvPr>
          <p:cNvSpPr/>
          <p:nvPr/>
        </p:nvSpPr>
        <p:spPr>
          <a:xfrm>
            <a:off x="39189" y="300444"/>
            <a:ext cx="5792545" cy="1097280"/>
          </a:xfrm>
          <a:custGeom>
            <a:avLst/>
            <a:gdLst>
              <a:gd name="connsiteX0" fmla="*/ 0 w 5930537"/>
              <a:gd name="connsiteY0" fmla="*/ 182884 h 1097280"/>
              <a:gd name="connsiteX1" fmla="*/ 182884 w 5930537"/>
              <a:gd name="connsiteY1" fmla="*/ 0 h 1097280"/>
              <a:gd name="connsiteX2" fmla="*/ 5747653 w 5930537"/>
              <a:gd name="connsiteY2" fmla="*/ 0 h 1097280"/>
              <a:gd name="connsiteX3" fmla="*/ 5930537 w 5930537"/>
              <a:gd name="connsiteY3" fmla="*/ 182884 h 1097280"/>
              <a:gd name="connsiteX4" fmla="*/ 5930537 w 5930537"/>
              <a:gd name="connsiteY4" fmla="*/ 914396 h 1097280"/>
              <a:gd name="connsiteX5" fmla="*/ 5747653 w 5930537"/>
              <a:gd name="connsiteY5" fmla="*/ 1097280 h 1097280"/>
              <a:gd name="connsiteX6" fmla="*/ 182884 w 5930537"/>
              <a:gd name="connsiteY6" fmla="*/ 1097280 h 1097280"/>
              <a:gd name="connsiteX7" fmla="*/ 0 w 5930537"/>
              <a:gd name="connsiteY7" fmla="*/ 914396 h 1097280"/>
              <a:gd name="connsiteX8" fmla="*/ 0 w 5930537"/>
              <a:gd name="connsiteY8" fmla="*/ 182884 h 1097280"/>
              <a:gd name="connsiteX0" fmla="*/ 182880 w 5930537"/>
              <a:gd name="connsiteY0" fmla="*/ 195947 h 1097280"/>
              <a:gd name="connsiteX1" fmla="*/ 182884 w 5930537"/>
              <a:gd name="connsiteY1" fmla="*/ 0 h 1097280"/>
              <a:gd name="connsiteX2" fmla="*/ 5747653 w 5930537"/>
              <a:gd name="connsiteY2" fmla="*/ 0 h 1097280"/>
              <a:gd name="connsiteX3" fmla="*/ 5930537 w 5930537"/>
              <a:gd name="connsiteY3" fmla="*/ 182884 h 1097280"/>
              <a:gd name="connsiteX4" fmla="*/ 5930537 w 5930537"/>
              <a:gd name="connsiteY4" fmla="*/ 914396 h 1097280"/>
              <a:gd name="connsiteX5" fmla="*/ 5747653 w 5930537"/>
              <a:gd name="connsiteY5" fmla="*/ 1097280 h 1097280"/>
              <a:gd name="connsiteX6" fmla="*/ 182884 w 5930537"/>
              <a:gd name="connsiteY6" fmla="*/ 1097280 h 1097280"/>
              <a:gd name="connsiteX7" fmla="*/ 0 w 5930537"/>
              <a:gd name="connsiteY7" fmla="*/ 914396 h 1097280"/>
              <a:gd name="connsiteX8" fmla="*/ 182880 w 5930537"/>
              <a:gd name="connsiteY8" fmla="*/ 195947 h 1097280"/>
              <a:gd name="connsiteX0" fmla="*/ 44888 w 5792545"/>
              <a:gd name="connsiteY0" fmla="*/ 195947 h 1097280"/>
              <a:gd name="connsiteX1" fmla="*/ 44892 w 5792545"/>
              <a:gd name="connsiteY1" fmla="*/ 0 h 1097280"/>
              <a:gd name="connsiteX2" fmla="*/ 5609661 w 5792545"/>
              <a:gd name="connsiteY2" fmla="*/ 0 h 1097280"/>
              <a:gd name="connsiteX3" fmla="*/ 5792545 w 5792545"/>
              <a:gd name="connsiteY3" fmla="*/ 182884 h 1097280"/>
              <a:gd name="connsiteX4" fmla="*/ 5792545 w 5792545"/>
              <a:gd name="connsiteY4" fmla="*/ 914396 h 1097280"/>
              <a:gd name="connsiteX5" fmla="*/ 5609661 w 5792545"/>
              <a:gd name="connsiteY5" fmla="*/ 1097280 h 1097280"/>
              <a:gd name="connsiteX6" fmla="*/ 44892 w 5792545"/>
              <a:gd name="connsiteY6" fmla="*/ 1097280 h 1097280"/>
              <a:gd name="connsiteX7" fmla="*/ 44888 w 5792545"/>
              <a:gd name="connsiteY7" fmla="*/ 914396 h 1097280"/>
              <a:gd name="connsiteX8" fmla="*/ 44888 w 5792545"/>
              <a:gd name="connsiteY8" fmla="*/ 195947 h 1097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792545" h="1097280">
                <a:moveTo>
                  <a:pt x="44888" y="195947"/>
                </a:moveTo>
                <a:cubicBezTo>
                  <a:pt x="44888" y="94943"/>
                  <a:pt x="-56112" y="0"/>
                  <a:pt x="44892" y="0"/>
                </a:cubicBezTo>
                <a:lnTo>
                  <a:pt x="5609661" y="0"/>
                </a:lnTo>
                <a:cubicBezTo>
                  <a:pt x="5710665" y="0"/>
                  <a:pt x="5792545" y="81880"/>
                  <a:pt x="5792545" y="182884"/>
                </a:cubicBezTo>
                <a:lnTo>
                  <a:pt x="5792545" y="914396"/>
                </a:lnTo>
                <a:cubicBezTo>
                  <a:pt x="5792545" y="1015400"/>
                  <a:pt x="5710665" y="1097280"/>
                  <a:pt x="5609661" y="1097280"/>
                </a:cubicBezTo>
                <a:lnTo>
                  <a:pt x="44892" y="1097280"/>
                </a:lnTo>
                <a:cubicBezTo>
                  <a:pt x="-56112" y="1097280"/>
                  <a:pt x="44888" y="1015400"/>
                  <a:pt x="44888" y="914396"/>
                </a:cubicBezTo>
                <a:lnTo>
                  <a:pt x="44888" y="195947"/>
                </a:lnTo>
                <a:close/>
              </a:path>
            </a:pathLst>
          </a:cu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3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VERIFICA</a:t>
            </a:r>
            <a:endParaRPr lang="it-IT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79EA9BEC-5EF5-D7AC-A219-A373678661BA}"/>
              </a:ext>
            </a:extLst>
          </p:cNvPr>
          <p:cNvSpPr txBox="1"/>
          <p:nvPr/>
        </p:nvSpPr>
        <p:spPr>
          <a:xfrm>
            <a:off x="580495" y="1397724"/>
            <a:ext cx="24810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dirty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Problemi medici</a:t>
            </a:r>
          </a:p>
        </p:txBody>
      </p:sp>
      <p:sp>
        <p:nvSpPr>
          <p:cNvPr id="28" name="Figura a mano libera 27">
            <a:extLst>
              <a:ext uri="{FF2B5EF4-FFF2-40B4-BE49-F238E27FC236}">
                <a16:creationId xmlns:a16="http://schemas.microsoft.com/office/drawing/2014/main" id="{A731FC8B-C86D-40E4-3DF7-B2E5617CF367}"/>
              </a:ext>
            </a:extLst>
          </p:cNvPr>
          <p:cNvSpPr/>
          <p:nvPr/>
        </p:nvSpPr>
        <p:spPr>
          <a:xfrm>
            <a:off x="580494" y="1877660"/>
            <a:ext cx="3948643" cy="104998"/>
          </a:xfrm>
          <a:custGeom>
            <a:avLst/>
            <a:gdLst>
              <a:gd name="connsiteX0" fmla="*/ 112105 w 4323721"/>
              <a:gd name="connsiteY0" fmla="*/ 193333 h 471490"/>
              <a:gd name="connsiteX1" fmla="*/ 1155092 w 4323721"/>
              <a:gd name="connsiteY1" fmla="*/ 7595 h 471490"/>
              <a:gd name="connsiteX2" fmla="*/ 2369530 w 4323721"/>
              <a:gd name="connsiteY2" fmla="*/ 464795 h 471490"/>
              <a:gd name="connsiteX3" fmla="*/ 3012467 w 4323721"/>
              <a:gd name="connsiteY3" fmla="*/ 279058 h 471490"/>
              <a:gd name="connsiteX4" fmla="*/ 3841142 w 4323721"/>
              <a:gd name="connsiteY4" fmla="*/ 264770 h 471490"/>
              <a:gd name="connsiteX5" fmla="*/ 4255480 w 4323721"/>
              <a:gd name="connsiteY5" fmla="*/ 407645 h 471490"/>
              <a:gd name="connsiteX6" fmla="*/ 2412392 w 4323721"/>
              <a:gd name="connsiteY6" fmla="*/ 336208 h 471490"/>
              <a:gd name="connsiteX7" fmla="*/ 1397980 w 4323721"/>
              <a:gd name="connsiteY7" fmla="*/ 207620 h 471490"/>
              <a:gd name="connsiteX8" fmla="*/ 483580 w 4323721"/>
              <a:gd name="connsiteY8" fmla="*/ 293345 h 471490"/>
              <a:gd name="connsiteX9" fmla="*/ 69242 w 4323721"/>
              <a:gd name="connsiteY9" fmla="*/ 379070 h 471490"/>
              <a:gd name="connsiteX10" fmla="*/ 112105 w 4323721"/>
              <a:gd name="connsiteY10" fmla="*/ 193333 h 471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323721" h="471490">
                <a:moveTo>
                  <a:pt x="112105" y="193333"/>
                </a:moveTo>
                <a:cubicBezTo>
                  <a:pt x="293080" y="131420"/>
                  <a:pt x="778855" y="-37649"/>
                  <a:pt x="1155092" y="7595"/>
                </a:cubicBezTo>
                <a:cubicBezTo>
                  <a:pt x="1531329" y="52839"/>
                  <a:pt x="2059968" y="419551"/>
                  <a:pt x="2369530" y="464795"/>
                </a:cubicBezTo>
                <a:cubicBezTo>
                  <a:pt x="2679092" y="510039"/>
                  <a:pt x="2767198" y="312395"/>
                  <a:pt x="3012467" y="279058"/>
                </a:cubicBezTo>
                <a:cubicBezTo>
                  <a:pt x="3257736" y="245721"/>
                  <a:pt x="3633973" y="243339"/>
                  <a:pt x="3841142" y="264770"/>
                </a:cubicBezTo>
                <a:cubicBezTo>
                  <a:pt x="4048311" y="286201"/>
                  <a:pt x="4493605" y="395739"/>
                  <a:pt x="4255480" y="407645"/>
                </a:cubicBezTo>
                <a:cubicBezTo>
                  <a:pt x="4017355" y="419551"/>
                  <a:pt x="2888642" y="369546"/>
                  <a:pt x="2412392" y="336208"/>
                </a:cubicBezTo>
                <a:cubicBezTo>
                  <a:pt x="1936142" y="302871"/>
                  <a:pt x="1719449" y="214764"/>
                  <a:pt x="1397980" y="207620"/>
                </a:cubicBezTo>
                <a:cubicBezTo>
                  <a:pt x="1076511" y="200476"/>
                  <a:pt x="705036" y="264770"/>
                  <a:pt x="483580" y="293345"/>
                </a:cubicBezTo>
                <a:cubicBezTo>
                  <a:pt x="262124" y="321920"/>
                  <a:pt x="128773" y="402883"/>
                  <a:pt x="69242" y="379070"/>
                </a:cubicBezTo>
                <a:cubicBezTo>
                  <a:pt x="9711" y="355258"/>
                  <a:pt x="-68870" y="255246"/>
                  <a:pt x="112105" y="193333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0" name="Figura a mano libera 29">
            <a:extLst>
              <a:ext uri="{FF2B5EF4-FFF2-40B4-BE49-F238E27FC236}">
                <a16:creationId xmlns:a16="http://schemas.microsoft.com/office/drawing/2014/main" id="{3675BBFB-BCAE-3331-119A-246305BA82C0}"/>
              </a:ext>
            </a:extLst>
          </p:cNvPr>
          <p:cNvSpPr/>
          <p:nvPr/>
        </p:nvSpPr>
        <p:spPr>
          <a:xfrm>
            <a:off x="287384" y="5976592"/>
            <a:ext cx="11617234" cy="858801"/>
          </a:xfrm>
          <a:custGeom>
            <a:avLst/>
            <a:gdLst>
              <a:gd name="connsiteX0" fmla="*/ 305 w 10587677"/>
              <a:gd name="connsiteY0" fmla="*/ 658765 h 1315990"/>
              <a:gd name="connsiteX1" fmla="*/ 1429055 w 10587677"/>
              <a:gd name="connsiteY1" fmla="*/ 87265 h 1315990"/>
              <a:gd name="connsiteX2" fmla="*/ 3429305 w 10587677"/>
              <a:gd name="connsiteY2" fmla="*/ 644478 h 1315990"/>
              <a:gd name="connsiteX3" fmla="*/ 5143805 w 10587677"/>
              <a:gd name="connsiteY3" fmla="*/ 1001665 h 1315990"/>
              <a:gd name="connsiteX4" fmla="*/ 6415393 w 10587677"/>
              <a:gd name="connsiteY4" fmla="*/ 901653 h 1315990"/>
              <a:gd name="connsiteX5" fmla="*/ 7572680 w 10587677"/>
              <a:gd name="connsiteY5" fmla="*/ 1230265 h 1315990"/>
              <a:gd name="connsiteX6" fmla="*/ 8587093 w 10587677"/>
              <a:gd name="connsiteY6" fmla="*/ 1015953 h 1315990"/>
              <a:gd name="connsiteX7" fmla="*/ 9587218 w 10587677"/>
              <a:gd name="connsiteY7" fmla="*/ 1315990 h 1315990"/>
              <a:gd name="connsiteX8" fmla="*/ 10587343 w 10587677"/>
              <a:gd name="connsiteY8" fmla="*/ 1015953 h 1315990"/>
              <a:gd name="connsiteX9" fmla="*/ 9687230 w 10587677"/>
              <a:gd name="connsiteY9" fmla="*/ 1215978 h 1315990"/>
              <a:gd name="connsiteX10" fmla="*/ 8744255 w 10587677"/>
              <a:gd name="connsiteY10" fmla="*/ 930228 h 1315990"/>
              <a:gd name="connsiteX11" fmla="*/ 7686980 w 10587677"/>
              <a:gd name="connsiteY11" fmla="*/ 1158828 h 1315990"/>
              <a:gd name="connsiteX12" fmla="*/ 6543980 w 10587677"/>
              <a:gd name="connsiteY12" fmla="*/ 801640 h 1315990"/>
              <a:gd name="connsiteX13" fmla="*/ 4929493 w 10587677"/>
              <a:gd name="connsiteY13" fmla="*/ 901653 h 1315990"/>
              <a:gd name="connsiteX14" fmla="*/ 1543355 w 10587677"/>
              <a:gd name="connsiteY14" fmla="*/ 1540 h 1315990"/>
              <a:gd name="connsiteX15" fmla="*/ 305 w 10587677"/>
              <a:gd name="connsiteY15" fmla="*/ 658765 h 1315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0587677" h="1315990">
                <a:moveTo>
                  <a:pt x="305" y="658765"/>
                </a:moveTo>
                <a:cubicBezTo>
                  <a:pt x="-18745" y="673053"/>
                  <a:pt x="857555" y="89646"/>
                  <a:pt x="1429055" y="87265"/>
                </a:cubicBezTo>
                <a:cubicBezTo>
                  <a:pt x="2000555" y="84884"/>
                  <a:pt x="2810180" y="492078"/>
                  <a:pt x="3429305" y="644478"/>
                </a:cubicBezTo>
                <a:cubicBezTo>
                  <a:pt x="4048430" y="796878"/>
                  <a:pt x="4646124" y="958803"/>
                  <a:pt x="5143805" y="1001665"/>
                </a:cubicBezTo>
                <a:cubicBezTo>
                  <a:pt x="5641486" y="1044527"/>
                  <a:pt x="6010581" y="863553"/>
                  <a:pt x="6415393" y="901653"/>
                </a:cubicBezTo>
                <a:cubicBezTo>
                  <a:pt x="6820205" y="939753"/>
                  <a:pt x="7210730" y="1211215"/>
                  <a:pt x="7572680" y="1230265"/>
                </a:cubicBezTo>
                <a:cubicBezTo>
                  <a:pt x="7934630" y="1249315"/>
                  <a:pt x="8251337" y="1001665"/>
                  <a:pt x="8587093" y="1015953"/>
                </a:cubicBezTo>
                <a:cubicBezTo>
                  <a:pt x="8922849" y="1030241"/>
                  <a:pt x="9253843" y="1315990"/>
                  <a:pt x="9587218" y="1315990"/>
                </a:cubicBezTo>
                <a:cubicBezTo>
                  <a:pt x="9920593" y="1315990"/>
                  <a:pt x="10570674" y="1032622"/>
                  <a:pt x="10587343" y="1015953"/>
                </a:cubicBezTo>
                <a:cubicBezTo>
                  <a:pt x="10604012" y="999284"/>
                  <a:pt x="9994411" y="1230265"/>
                  <a:pt x="9687230" y="1215978"/>
                </a:cubicBezTo>
                <a:cubicBezTo>
                  <a:pt x="9380049" y="1201691"/>
                  <a:pt x="9077630" y="939753"/>
                  <a:pt x="8744255" y="930228"/>
                </a:cubicBezTo>
                <a:cubicBezTo>
                  <a:pt x="8410880" y="920703"/>
                  <a:pt x="8053692" y="1180259"/>
                  <a:pt x="7686980" y="1158828"/>
                </a:cubicBezTo>
                <a:cubicBezTo>
                  <a:pt x="7320268" y="1137397"/>
                  <a:pt x="7003561" y="844503"/>
                  <a:pt x="6543980" y="801640"/>
                </a:cubicBezTo>
                <a:cubicBezTo>
                  <a:pt x="6084399" y="758778"/>
                  <a:pt x="5762930" y="1035003"/>
                  <a:pt x="4929493" y="901653"/>
                </a:cubicBezTo>
                <a:cubicBezTo>
                  <a:pt x="4096056" y="768303"/>
                  <a:pt x="2369649" y="39640"/>
                  <a:pt x="1543355" y="1540"/>
                </a:cubicBezTo>
                <a:cubicBezTo>
                  <a:pt x="717061" y="-36560"/>
                  <a:pt x="19355" y="644477"/>
                  <a:pt x="305" y="65876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 w="317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8" name="Rettangolo 37">
            <a:extLst>
              <a:ext uri="{FF2B5EF4-FFF2-40B4-BE49-F238E27FC236}">
                <a16:creationId xmlns:a16="http://schemas.microsoft.com/office/drawing/2014/main" id="{0A43C4A9-0A6F-8850-B3E3-C17765CB8302}"/>
              </a:ext>
            </a:extLst>
          </p:cNvPr>
          <p:cNvSpPr/>
          <p:nvPr/>
        </p:nvSpPr>
        <p:spPr>
          <a:xfrm>
            <a:off x="2537762" y="2095989"/>
            <a:ext cx="1047594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Delay</a:t>
            </a:r>
          </a:p>
        </p:txBody>
      </p:sp>
      <p:sp>
        <p:nvSpPr>
          <p:cNvPr id="39" name="Rettangolo 38">
            <a:extLst>
              <a:ext uri="{FF2B5EF4-FFF2-40B4-BE49-F238E27FC236}">
                <a16:creationId xmlns:a16="http://schemas.microsoft.com/office/drawing/2014/main" id="{D9327D97-A500-709B-479D-25EE661B64B8}"/>
              </a:ext>
            </a:extLst>
          </p:cNvPr>
          <p:cNvSpPr/>
          <p:nvPr/>
        </p:nvSpPr>
        <p:spPr>
          <a:xfrm>
            <a:off x="8480619" y="1978239"/>
            <a:ext cx="1457389" cy="3651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Utilizzazione</a:t>
            </a:r>
          </a:p>
        </p:txBody>
      </p:sp>
    </p:spTree>
    <p:extLst>
      <p:ext uri="{BB962C8B-B14F-4D97-AF65-F5344CB8AC3E}">
        <p14:creationId xmlns:p14="http://schemas.microsoft.com/office/powerpoint/2010/main" val="1112473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xit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2" presetClass="exit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  <p:bldP spid="28" grpId="0" animBg="1"/>
      <p:bldP spid="28" grpId="1" animBg="1"/>
      <p:bldP spid="38" grpId="0" animBg="1"/>
      <p:bldP spid="38" grpId="1" animBg="1"/>
      <p:bldP spid="39" grpId="0" animBg="1"/>
      <p:bldP spid="39" grpId="1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Immagine 33">
            <a:extLst>
              <a:ext uri="{FF2B5EF4-FFF2-40B4-BE49-F238E27FC236}">
                <a16:creationId xmlns:a16="http://schemas.microsoft.com/office/drawing/2014/main" id="{D28EBA80-1ADC-9D8D-DC06-5A12B5FA5F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06" t="11511" r="9502" b="1107"/>
          <a:stretch/>
        </p:blipFill>
        <p:spPr>
          <a:xfrm>
            <a:off x="6410642" y="2339326"/>
            <a:ext cx="5130569" cy="3892054"/>
          </a:xfrm>
          <a:prstGeom prst="rect">
            <a:avLst/>
          </a:prstGeom>
        </p:spPr>
      </p:pic>
      <p:pic>
        <p:nvPicPr>
          <p:cNvPr id="27" name="Immagine 26">
            <a:extLst>
              <a:ext uri="{FF2B5EF4-FFF2-40B4-BE49-F238E27FC236}">
                <a16:creationId xmlns:a16="http://schemas.microsoft.com/office/drawing/2014/main" id="{A3B4C509-76F7-45FD-4B9F-FF772E3473D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78" t="10915" r="8092" b="2368"/>
          <a:stretch/>
        </p:blipFill>
        <p:spPr>
          <a:xfrm>
            <a:off x="1007403" y="2339325"/>
            <a:ext cx="5130569" cy="3760536"/>
          </a:xfrm>
          <a:prstGeom prst="rect">
            <a:avLst/>
          </a:prstGeom>
        </p:spPr>
      </p:pic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78B9524A-B598-D42D-5A97-B6F5F1247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09314" y="6356350"/>
            <a:ext cx="2743200" cy="365125"/>
          </a:xfrm>
        </p:spPr>
        <p:txBody>
          <a:bodyPr/>
          <a:lstStyle/>
          <a:p>
            <a:fld id="{CB1E4CB7-CB13-4810-BF18-BE31AFC64F93}" type="slidenum">
              <a:rPr lang="en-US" smtClean="0"/>
              <a:pPr/>
              <a:t>19</a:t>
            </a:fld>
            <a:endParaRPr lang="en-US" sz="1000" dirty="0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352CED47-B921-072D-D955-07044814B243}"/>
              </a:ext>
            </a:extLst>
          </p:cNvPr>
          <p:cNvSpPr/>
          <p:nvPr/>
        </p:nvSpPr>
        <p:spPr>
          <a:xfrm>
            <a:off x="287383" y="182880"/>
            <a:ext cx="11665131" cy="6538595"/>
          </a:xfrm>
          <a:prstGeom prst="rect">
            <a:avLst/>
          </a:prstGeom>
          <a:noFill/>
          <a:ln w="190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0477A470-F60F-B819-06DB-04FB755E227B}"/>
              </a:ext>
            </a:extLst>
          </p:cNvPr>
          <p:cNvSpPr/>
          <p:nvPr/>
        </p:nvSpPr>
        <p:spPr>
          <a:xfrm>
            <a:off x="39189" y="300444"/>
            <a:ext cx="5792545" cy="1097280"/>
          </a:xfrm>
          <a:custGeom>
            <a:avLst/>
            <a:gdLst>
              <a:gd name="connsiteX0" fmla="*/ 0 w 5930537"/>
              <a:gd name="connsiteY0" fmla="*/ 182884 h 1097280"/>
              <a:gd name="connsiteX1" fmla="*/ 182884 w 5930537"/>
              <a:gd name="connsiteY1" fmla="*/ 0 h 1097280"/>
              <a:gd name="connsiteX2" fmla="*/ 5747653 w 5930537"/>
              <a:gd name="connsiteY2" fmla="*/ 0 h 1097280"/>
              <a:gd name="connsiteX3" fmla="*/ 5930537 w 5930537"/>
              <a:gd name="connsiteY3" fmla="*/ 182884 h 1097280"/>
              <a:gd name="connsiteX4" fmla="*/ 5930537 w 5930537"/>
              <a:gd name="connsiteY4" fmla="*/ 914396 h 1097280"/>
              <a:gd name="connsiteX5" fmla="*/ 5747653 w 5930537"/>
              <a:gd name="connsiteY5" fmla="*/ 1097280 h 1097280"/>
              <a:gd name="connsiteX6" fmla="*/ 182884 w 5930537"/>
              <a:gd name="connsiteY6" fmla="*/ 1097280 h 1097280"/>
              <a:gd name="connsiteX7" fmla="*/ 0 w 5930537"/>
              <a:gd name="connsiteY7" fmla="*/ 914396 h 1097280"/>
              <a:gd name="connsiteX8" fmla="*/ 0 w 5930537"/>
              <a:gd name="connsiteY8" fmla="*/ 182884 h 1097280"/>
              <a:gd name="connsiteX0" fmla="*/ 182880 w 5930537"/>
              <a:gd name="connsiteY0" fmla="*/ 195947 h 1097280"/>
              <a:gd name="connsiteX1" fmla="*/ 182884 w 5930537"/>
              <a:gd name="connsiteY1" fmla="*/ 0 h 1097280"/>
              <a:gd name="connsiteX2" fmla="*/ 5747653 w 5930537"/>
              <a:gd name="connsiteY2" fmla="*/ 0 h 1097280"/>
              <a:gd name="connsiteX3" fmla="*/ 5930537 w 5930537"/>
              <a:gd name="connsiteY3" fmla="*/ 182884 h 1097280"/>
              <a:gd name="connsiteX4" fmla="*/ 5930537 w 5930537"/>
              <a:gd name="connsiteY4" fmla="*/ 914396 h 1097280"/>
              <a:gd name="connsiteX5" fmla="*/ 5747653 w 5930537"/>
              <a:gd name="connsiteY5" fmla="*/ 1097280 h 1097280"/>
              <a:gd name="connsiteX6" fmla="*/ 182884 w 5930537"/>
              <a:gd name="connsiteY6" fmla="*/ 1097280 h 1097280"/>
              <a:gd name="connsiteX7" fmla="*/ 0 w 5930537"/>
              <a:gd name="connsiteY7" fmla="*/ 914396 h 1097280"/>
              <a:gd name="connsiteX8" fmla="*/ 182880 w 5930537"/>
              <a:gd name="connsiteY8" fmla="*/ 195947 h 1097280"/>
              <a:gd name="connsiteX0" fmla="*/ 44888 w 5792545"/>
              <a:gd name="connsiteY0" fmla="*/ 195947 h 1097280"/>
              <a:gd name="connsiteX1" fmla="*/ 44892 w 5792545"/>
              <a:gd name="connsiteY1" fmla="*/ 0 h 1097280"/>
              <a:gd name="connsiteX2" fmla="*/ 5609661 w 5792545"/>
              <a:gd name="connsiteY2" fmla="*/ 0 h 1097280"/>
              <a:gd name="connsiteX3" fmla="*/ 5792545 w 5792545"/>
              <a:gd name="connsiteY3" fmla="*/ 182884 h 1097280"/>
              <a:gd name="connsiteX4" fmla="*/ 5792545 w 5792545"/>
              <a:gd name="connsiteY4" fmla="*/ 914396 h 1097280"/>
              <a:gd name="connsiteX5" fmla="*/ 5609661 w 5792545"/>
              <a:gd name="connsiteY5" fmla="*/ 1097280 h 1097280"/>
              <a:gd name="connsiteX6" fmla="*/ 44892 w 5792545"/>
              <a:gd name="connsiteY6" fmla="*/ 1097280 h 1097280"/>
              <a:gd name="connsiteX7" fmla="*/ 44888 w 5792545"/>
              <a:gd name="connsiteY7" fmla="*/ 914396 h 1097280"/>
              <a:gd name="connsiteX8" fmla="*/ 44888 w 5792545"/>
              <a:gd name="connsiteY8" fmla="*/ 195947 h 1097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792545" h="1097280">
                <a:moveTo>
                  <a:pt x="44888" y="195947"/>
                </a:moveTo>
                <a:cubicBezTo>
                  <a:pt x="44888" y="94943"/>
                  <a:pt x="-56112" y="0"/>
                  <a:pt x="44892" y="0"/>
                </a:cubicBezTo>
                <a:lnTo>
                  <a:pt x="5609661" y="0"/>
                </a:lnTo>
                <a:cubicBezTo>
                  <a:pt x="5710665" y="0"/>
                  <a:pt x="5792545" y="81880"/>
                  <a:pt x="5792545" y="182884"/>
                </a:cubicBezTo>
                <a:lnTo>
                  <a:pt x="5792545" y="914396"/>
                </a:lnTo>
                <a:cubicBezTo>
                  <a:pt x="5792545" y="1015400"/>
                  <a:pt x="5710665" y="1097280"/>
                  <a:pt x="5609661" y="1097280"/>
                </a:cubicBezTo>
                <a:lnTo>
                  <a:pt x="44892" y="1097280"/>
                </a:lnTo>
                <a:cubicBezTo>
                  <a:pt x="-56112" y="1097280"/>
                  <a:pt x="44888" y="1015400"/>
                  <a:pt x="44888" y="914396"/>
                </a:cubicBezTo>
                <a:lnTo>
                  <a:pt x="44888" y="195947"/>
                </a:lnTo>
                <a:close/>
              </a:path>
            </a:pathLst>
          </a:cu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3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VERIFICA</a:t>
            </a:r>
            <a:endParaRPr lang="it-IT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79EA9BEC-5EF5-D7AC-A219-A373678661BA}"/>
              </a:ext>
            </a:extLst>
          </p:cNvPr>
          <p:cNvSpPr txBox="1"/>
          <p:nvPr/>
        </p:nvSpPr>
        <p:spPr>
          <a:xfrm>
            <a:off x="580495" y="1397724"/>
            <a:ext cx="24185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dirty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Problemi minori</a:t>
            </a:r>
          </a:p>
        </p:txBody>
      </p:sp>
      <p:sp>
        <p:nvSpPr>
          <p:cNvPr id="28" name="Figura a mano libera 27">
            <a:extLst>
              <a:ext uri="{FF2B5EF4-FFF2-40B4-BE49-F238E27FC236}">
                <a16:creationId xmlns:a16="http://schemas.microsoft.com/office/drawing/2014/main" id="{A731FC8B-C86D-40E4-3DF7-B2E5617CF367}"/>
              </a:ext>
            </a:extLst>
          </p:cNvPr>
          <p:cNvSpPr/>
          <p:nvPr/>
        </p:nvSpPr>
        <p:spPr>
          <a:xfrm>
            <a:off x="580494" y="1877660"/>
            <a:ext cx="3948643" cy="104998"/>
          </a:xfrm>
          <a:custGeom>
            <a:avLst/>
            <a:gdLst>
              <a:gd name="connsiteX0" fmla="*/ 112105 w 4323721"/>
              <a:gd name="connsiteY0" fmla="*/ 193333 h 471490"/>
              <a:gd name="connsiteX1" fmla="*/ 1155092 w 4323721"/>
              <a:gd name="connsiteY1" fmla="*/ 7595 h 471490"/>
              <a:gd name="connsiteX2" fmla="*/ 2369530 w 4323721"/>
              <a:gd name="connsiteY2" fmla="*/ 464795 h 471490"/>
              <a:gd name="connsiteX3" fmla="*/ 3012467 w 4323721"/>
              <a:gd name="connsiteY3" fmla="*/ 279058 h 471490"/>
              <a:gd name="connsiteX4" fmla="*/ 3841142 w 4323721"/>
              <a:gd name="connsiteY4" fmla="*/ 264770 h 471490"/>
              <a:gd name="connsiteX5" fmla="*/ 4255480 w 4323721"/>
              <a:gd name="connsiteY5" fmla="*/ 407645 h 471490"/>
              <a:gd name="connsiteX6" fmla="*/ 2412392 w 4323721"/>
              <a:gd name="connsiteY6" fmla="*/ 336208 h 471490"/>
              <a:gd name="connsiteX7" fmla="*/ 1397980 w 4323721"/>
              <a:gd name="connsiteY7" fmla="*/ 207620 h 471490"/>
              <a:gd name="connsiteX8" fmla="*/ 483580 w 4323721"/>
              <a:gd name="connsiteY8" fmla="*/ 293345 h 471490"/>
              <a:gd name="connsiteX9" fmla="*/ 69242 w 4323721"/>
              <a:gd name="connsiteY9" fmla="*/ 379070 h 471490"/>
              <a:gd name="connsiteX10" fmla="*/ 112105 w 4323721"/>
              <a:gd name="connsiteY10" fmla="*/ 193333 h 471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323721" h="471490">
                <a:moveTo>
                  <a:pt x="112105" y="193333"/>
                </a:moveTo>
                <a:cubicBezTo>
                  <a:pt x="293080" y="131420"/>
                  <a:pt x="778855" y="-37649"/>
                  <a:pt x="1155092" y="7595"/>
                </a:cubicBezTo>
                <a:cubicBezTo>
                  <a:pt x="1531329" y="52839"/>
                  <a:pt x="2059968" y="419551"/>
                  <a:pt x="2369530" y="464795"/>
                </a:cubicBezTo>
                <a:cubicBezTo>
                  <a:pt x="2679092" y="510039"/>
                  <a:pt x="2767198" y="312395"/>
                  <a:pt x="3012467" y="279058"/>
                </a:cubicBezTo>
                <a:cubicBezTo>
                  <a:pt x="3257736" y="245721"/>
                  <a:pt x="3633973" y="243339"/>
                  <a:pt x="3841142" y="264770"/>
                </a:cubicBezTo>
                <a:cubicBezTo>
                  <a:pt x="4048311" y="286201"/>
                  <a:pt x="4493605" y="395739"/>
                  <a:pt x="4255480" y="407645"/>
                </a:cubicBezTo>
                <a:cubicBezTo>
                  <a:pt x="4017355" y="419551"/>
                  <a:pt x="2888642" y="369546"/>
                  <a:pt x="2412392" y="336208"/>
                </a:cubicBezTo>
                <a:cubicBezTo>
                  <a:pt x="1936142" y="302871"/>
                  <a:pt x="1719449" y="214764"/>
                  <a:pt x="1397980" y="207620"/>
                </a:cubicBezTo>
                <a:cubicBezTo>
                  <a:pt x="1076511" y="200476"/>
                  <a:pt x="705036" y="264770"/>
                  <a:pt x="483580" y="293345"/>
                </a:cubicBezTo>
                <a:cubicBezTo>
                  <a:pt x="262124" y="321920"/>
                  <a:pt x="128773" y="402883"/>
                  <a:pt x="69242" y="379070"/>
                </a:cubicBezTo>
                <a:cubicBezTo>
                  <a:pt x="9711" y="355258"/>
                  <a:pt x="-68870" y="255246"/>
                  <a:pt x="112105" y="193333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0" name="Figura a mano libera 29">
            <a:extLst>
              <a:ext uri="{FF2B5EF4-FFF2-40B4-BE49-F238E27FC236}">
                <a16:creationId xmlns:a16="http://schemas.microsoft.com/office/drawing/2014/main" id="{3675BBFB-BCAE-3331-119A-246305BA82C0}"/>
              </a:ext>
            </a:extLst>
          </p:cNvPr>
          <p:cNvSpPr/>
          <p:nvPr/>
        </p:nvSpPr>
        <p:spPr>
          <a:xfrm>
            <a:off x="287384" y="5976592"/>
            <a:ext cx="11617234" cy="858801"/>
          </a:xfrm>
          <a:custGeom>
            <a:avLst/>
            <a:gdLst>
              <a:gd name="connsiteX0" fmla="*/ 305 w 10587677"/>
              <a:gd name="connsiteY0" fmla="*/ 658765 h 1315990"/>
              <a:gd name="connsiteX1" fmla="*/ 1429055 w 10587677"/>
              <a:gd name="connsiteY1" fmla="*/ 87265 h 1315990"/>
              <a:gd name="connsiteX2" fmla="*/ 3429305 w 10587677"/>
              <a:gd name="connsiteY2" fmla="*/ 644478 h 1315990"/>
              <a:gd name="connsiteX3" fmla="*/ 5143805 w 10587677"/>
              <a:gd name="connsiteY3" fmla="*/ 1001665 h 1315990"/>
              <a:gd name="connsiteX4" fmla="*/ 6415393 w 10587677"/>
              <a:gd name="connsiteY4" fmla="*/ 901653 h 1315990"/>
              <a:gd name="connsiteX5" fmla="*/ 7572680 w 10587677"/>
              <a:gd name="connsiteY5" fmla="*/ 1230265 h 1315990"/>
              <a:gd name="connsiteX6" fmla="*/ 8587093 w 10587677"/>
              <a:gd name="connsiteY6" fmla="*/ 1015953 h 1315990"/>
              <a:gd name="connsiteX7" fmla="*/ 9587218 w 10587677"/>
              <a:gd name="connsiteY7" fmla="*/ 1315990 h 1315990"/>
              <a:gd name="connsiteX8" fmla="*/ 10587343 w 10587677"/>
              <a:gd name="connsiteY8" fmla="*/ 1015953 h 1315990"/>
              <a:gd name="connsiteX9" fmla="*/ 9687230 w 10587677"/>
              <a:gd name="connsiteY9" fmla="*/ 1215978 h 1315990"/>
              <a:gd name="connsiteX10" fmla="*/ 8744255 w 10587677"/>
              <a:gd name="connsiteY10" fmla="*/ 930228 h 1315990"/>
              <a:gd name="connsiteX11" fmla="*/ 7686980 w 10587677"/>
              <a:gd name="connsiteY11" fmla="*/ 1158828 h 1315990"/>
              <a:gd name="connsiteX12" fmla="*/ 6543980 w 10587677"/>
              <a:gd name="connsiteY12" fmla="*/ 801640 h 1315990"/>
              <a:gd name="connsiteX13" fmla="*/ 4929493 w 10587677"/>
              <a:gd name="connsiteY13" fmla="*/ 901653 h 1315990"/>
              <a:gd name="connsiteX14" fmla="*/ 1543355 w 10587677"/>
              <a:gd name="connsiteY14" fmla="*/ 1540 h 1315990"/>
              <a:gd name="connsiteX15" fmla="*/ 305 w 10587677"/>
              <a:gd name="connsiteY15" fmla="*/ 658765 h 1315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0587677" h="1315990">
                <a:moveTo>
                  <a:pt x="305" y="658765"/>
                </a:moveTo>
                <a:cubicBezTo>
                  <a:pt x="-18745" y="673053"/>
                  <a:pt x="857555" y="89646"/>
                  <a:pt x="1429055" y="87265"/>
                </a:cubicBezTo>
                <a:cubicBezTo>
                  <a:pt x="2000555" y="84884"/>
                  <a:pt x="2810180" y="492078"/>
                  <a:pt x="3429305" y="644478"/>
                </a:cubicBezTo>
                <a:cubicBezTo>
                  <a:pt x="4048430" y="796878"/>
                  <a:pt x="4646124" y="958803"/>
                  <a:pt x="5143805" y="1001665"/>
                </a:cubicBezTo>
                <a:cubicBezTo>
                  <a:pt x="5641486" y="1044527"/>
                  <a:pt x="6010581" y="863553"/>
                  <a:pt x="6415393" y="901653"/>
                </a:cubicBezTo>
                <a:cubicBezTo>
                  <a:pt x="6820205" y="939753"/>
                  <a:pt x="7210730" y="1211215"/>
                  <a:pt x="7572680" y="1230265"/>
                </a:cubicBezTo>
                <a:cubicBezTo>
                  <a:pt x="7934630" y="1249315"/>
                  <a:pt x="8251337" y="1001665"/>
                  <a:pt x="8587093" y="1015953"/>
                </a:cubicBezTo>
                <a:cubicBezTo>
                  <a:pt x="8922849" y="1030241"/>
                  <a:pt x="9253843" y="1315990"/>
                  <a:pt x="9587218" y="1315990"/>
                </a:cubicBezTo>
                <a:cubicBezTo>
                  <a:pt x="9920593" y="1315990"/>
                  <a:pt x="10570674" y="1032622"/>
                  <a:pt x="10587343" y="1015953"/>
                </a:cubicBezTo>
                <a:cubicBezTo>
                  <a:pt x="10604012" y="999284"/>
                  <a:pt x="9994411" y="1230265"/>
                  <a:pt x="9687230" y="1215978"/>
                </a:cubicBezTo>
                <a:cubicBezTo>
                  <a:pt x="9380049" y="1201691"/>
                  <a:pt x="9077630" y="939753"/>
                  <a:pt x="8744255" y="930228"/>
                </a:cubicBezTo>
                <a:cubicBezTo>
                  <a:pt x="8410880" y="920703"/>
                  <a:pt x="8053692" y="1180259"/>
                  <a:pt x="7686980" y="1158828"/>
                </a:cubicBezTo>
                <a:cubicBezTo>
                  <a:pt x="7320268" y="1137397"/>
                  <a:pt x="7003561" y="844503"/>
                  <a:pt x="6543980" y="801640"/>
                </a:cubicBezTo>
                <a:cubicBezTo>
                  <a:pt x="6084399" y="758778"/>
                  <a:pt x="5762930" y="1035003"/>
                  <a:pt x="4929493" y="901653"/>
                </a:cubicBezTo>
                <a:cubicBezTo>
                  <a:pt x="4096056" y="768303"/>
                  <a:pt x="2369649" y="39640"/>
                  <a:pt x="1543355" y="1540"/>
                </a:cubicBezTo>
                <a:cubicBezTo>
                  <a:pt x="717061" y="-36560"/>
                  <a:pt x="19355" y="644477"/>
                  <a:pt x="305" y="65876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 w="317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8" name="Rettangolo 37">
            <a:extLst>
              <a:ext uri="{FF2B5EF4-FFF2-40B4-BE49-F238E27FC236}">
                <a16:creationId xmlns:a16="http://schemas.microsoft.com/office/drawing/2014/main" id="{0A43C4A9-0A6F-8850-B3E3-C17765CB8302}"/>
              </a:ext>
            </a:extLst>
          </p:cNvPr>
          <p:cNvSpPr/>
          <p:nvPr/>
        </p:nvSpPr>
        <p:spPr>
          <a:xfrm>
            <a:off x="3013851" y="2000929"/>
            <a:ext cx="1147292" cy="3651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Delay</a:t>
            </a:r>
          </a:p>
        </p:txBody>
      </p:sp>
      <p:sp>
        <p:nvSpPr>
          <p:cNvPr id="39" name="Rettangolo 38">
            <a:extLst>
              <a:ext uri="{FF2B5EF4-FFF2-40B4-BE49-F238E27FC236}">
                <a16:creationId xmlns:a16="http://schemas.microsoft.com/office/drawing/2014/main" id="{D9327D97-A500-709B-479D-25EE661B64B8}"/>
              </a:ext>
            </a:extLst>
          </p:cNvPr>
          <p:cNvSpPr/>
          <p:nvPr/>
        </p:nvSpPr>
        <p:spPr>
          <a:xfrm>
            <a:off x="8568707" y="1966019"/>
            <a:ext cx="1457389" cy="3651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Utilizzazione</a:t>
            </a:r>
          </a:p>
        </p:txBody>
      </p:sp>
    </p:spTree>
    <p:extLst>
      <p:ext uri="{BB962C8B-B14F-4D97-AF65-F5344CB8AC3E}">
        <p14:creationId xmlns:p14="http://schemas.microsoft.com/office/powerpoint/2010/main" val="2237646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xit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500"/>
                            </p:stCondLst>
                            <p:childTnLst>
                              <p:par>
                                <p:cTn id="60" presetID="2" presetClass="exit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/>
      <p:bldP spid="13" grpId="1"/>
      <p:bldP spid="28" grpId="0" animBg="1"/>
      <p:bldP spid="28" grpId="1" animBg="1"/>
      <p:bldP spid="38" grpId="0" animBg="1"/>
      <p:bldP spid="38" grpId="1" animBg="1"/>
      <p:bldP spid="39" grpId="0" animBg="1"/>
      <p:bldP spid="39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Immagine 24">
            <a:extLst>
              <a:ext uri="{FF2B5EF4-FFF2-40B4-BE49-F238E27FC236}">
                <a16:creationId xmlns:a16="http://schemas.microsoft.com/office/drawing/2014/main" id="{BFB61BA7-E9CE-3746-1F97-820EBC6568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5624" y="1397724"/>
            <a:ext cx="6934200" cy="5080000"/>
          </a:xfrm>
          <a:prstGeom prst="rect">
            <a:avLst/>
          </a:prstGeom>
        </p:spPr>
      </p:pic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78B9524A-B598-D42D-5A97-B6F5F1247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09314" y="6356350"/>
            <a:ext cx="2743200" cy="365125"/>
          </a:xfrm>
        </p:spPr>
        <p:txBody>
          <a:bodyPr/>
          <a:lstStyle/>
          <a:p>
            <a:fld id="{CB1E4CB7-CB13-4810-BF18-BE31AFC64F93}" type="slidenum">
              <a:rPr lang="en-US" smtClean="0"/>
              <a:pPr/>
              <a:t>2</a:t>
            </a:fld>
            <a:endParaRPr lang="en-US" sz="1000" dirty="0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352CED47-B921-072D-D955-07044814B243}"/>
              </a:ext>
            </a:extLst>
          </p:cNvPr>
          <p:cNvSpPr/>
          <p:nvPr/>
        </p:nvSpPr>
        <p:spPr>
          <a:xfrm>
            <a:off x="287383" y="182880"/>
            <a:ext cx="11665131" cy="6538595"/>
          </a:xfrm>
          <a:prstGeom prst="rect">
            <a:avLst/>
          </a:prstGeom>
          <a:noFill/>
          <a:ln w="190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0477A470-F60F-B819-06DB-04FB755E227B}"/>
              </a:ext>
            </a:extLst>
          </p:cNvPr>
          <p:cNvSpPr/>
          <p:nvPr/>
        </p:nvSpPr>
        <p:spPr>
          <a:xfrm>
            <a:off x="39189" y="300444"/>
            <a:ext cx="5792545" cy="1097280"/>
          </a:xfrm>
          <a:custGeom>
            <a:avLst/>
            <a:gdLst>
              <a:gd name="connsiteX0" fmla="*/ 0 w 5930537"/>
              <a:gd name="connsiteY0" fmla="*/ 182884 h 1097280"/>
              <a:gd name="connsiteX1" fmla="*/ 182884 w 5930537"/>
              <a:gd name="connsiteY1" fmla="*/ 0 h 1097280"/>
              <a:gd name="connsiteX2" fmla="*/ 5747653 w 5930537"/>
              <a:gd name="connsiteY2" fmla="*/ 0 h 1097280"/>
              <a:gd name="connsiteX3" fmla="*/ 5930537 w 5930537"/>
              <a:gd name="connsiteY3" fmla="*/ 182884 h 1097280"/>
              <a:gd name="connsiteX4" fmla="*/ 5930537 w 5930537"/>
              <a:gd name="connsiteY4" fmla="*/ 914396 h 1097280"/>
              <a:gd name="connsiteX5" fmla="*/ 5747653 w 5930537"/>
              <a:gd name="connsiteY5" fmla="*/ 1097280 h 1097280"/>
              <a:gd name="connsiteX6" fmla="*/ 182884 w 5930537"/>
              <a:gd name="connsiteY6" fmla="*/ 1097280 h 1097280"/>
              <a:gd name="connsiteX7" fmla="*/ 0 w 5930537"/>
              <a:gd name="connsiteY7" fmla="*/ 914396 h 1097280"/>
              <a:gd name="connsiteX8" fmla="*/ 0 w 5930537"/>
              <a:gd name="connsiteY8" fmla="*/ 182884 h 1097280"/>
              <a:gd name="connsiteX0" fmla="*/ 182880 w 5930537"/>
              <a:gd name="connsiteY0" fmla="*/ 195947 h 1097280"/>
              <a:gd name="connsiteX1" fmla="*/ 182884 w 5930537"/>
              <a:gd name="connsiteY1" fmla="*/ 0 h 1097280"/>
              <a:gd name="connsiteX2" fmla="*/ 5747653 w 5930537"/>
              <a:gd name="connsiteY2" fmla="*/ 0 h 1097280"/>
              <a:gd name="connsiteX3" fmla="*/ 5930537 w 5930537"/>
              <a:gd name="connsiteY3" fmla="*/ 182884 h 1097280"/>
              <a:gd name="connsiteX4" fmla="*/ 5930537 w 5930537"/>
              <a:gd name="connsiteY4" fmla="*/ 914396 h 1097280"/>
              <a:gd name="connsiteX5" fmla="*/ 5747653 w 5930537"/>
              <a:gd name="connsiteY5" fmla="*/ 1097280 h 1097280"/>
              <a:gd name="connsiteX6" fmla="*/ 182884 w 5930537"/>
              <a:gd name="connsiteY6" fmla="*/ 1097280 h 1097280"/>
              <a:gd name="connsiteX7" fmla="*/ 0 w 5930537"/>
              <a:gd name="connsiteY7" fmla="*/ 914396 h 1097280"/>
              <a:gd name="connsiteX8" fmla="*/ 182880 w 5930537"/>
              <a:gd name="connsiteY8" fmla="*/ 195947 h 1097280"/>
              <a:gd name="connsiteX0" fmla="*/ 44888 w 5792545"/>
              <a:gd name="connsiteY0" fmla="*/ 195947 h 1097280"/>
              <a:gd name="connsiteX1" fmla="*/ 44892 w 5792545"/>
              <a:gd name="connsiteY1" fmla="*/ 0 h 1097280"/>
              <a:gd name="connsiteX2" fmla="*/ 5609661 w 5792545"/>
              <a:gd name="connsiteY2" fmla="*/ 0 h 1097280"/>
              <a:gd name="connsiteX3" fmla="*/ 5792545 w 5792545"/>
              <a:gd name="connsiteY3" fmla="*/ 182884 h 1097280"/>
              <a:gd name="connsiteX4" fmla="*/ 5792545 w 5792545"/>
              <a:gd name="connsiteY4" fmla="*/ 914396 h 1097280"/>
              <a:gd name="connsiteX5" fmla="*/ 5609661 w 5792545"/>
              <a:gd name="connsiteY5" fmla="*/ 1097280 h 1097280"/>
              <a:gd name="connsiteX6" fmla="*/ 44892 w 5792545"/>
              <a:gd name="connsiteY6" fmla="*/ 1097280 h 1097280"/>
              <a:gd name="connsiteX7" fmla="*/ 44888 w 5792545"/>
              <a:gd name="connsiteY7" fmla="*/ 914396 h 1097280"/>
              <a:gd name="connsiteX8" fmla="*/ 44888 w 5792545"/>
              <a:gd name="connsiteY8" fmla="*/ 195947 h 1097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792545" h="1097280">
                <a:moveTo>
                  <a:pt x="44888" y="195947"/>
                </a:moveTo>
                <a:cubicBezTo>
                  <a:pt x="44888" y="94943"/>
                  <a:pt x="-56112" y="0"/>
                  <a:pt x="44892" y="0"/>
                </a:cubicBezTo>
                <a:lnTo>
                  <a:pt x="5609661" y="0"/>
                </a:lnTo>
                <a:cubicBezTo>
                  <a:pt x="5710665" y="0"/>
                  <a:pt x="5792545" y="81880"/>
                  <a:pt x="5792545" y="182884"/>
                </a:cubicBezTo>
                <a:lnTo>
                  <a:pt x="5792545" y="914396"/>
                </a:lnTo>
                <a:cubicBezTo>
                  <a:pt x="5792545" y="1015400"/>
                  <a:pt x="5710665" y="1097280"/>
                  <a:pt x="5609661" y="1097280"/>
                </a:cubicBezTo>
                <a:lnTo>
                  <a:pt x="44892" y="1097280"/>
                </a:lnTo>
                <a:cubicBezTo>
                  <a:pt x="-56112" y="1097280"/>
                  <a:pt x="44888" y="1015400"/>
                  <a:pt x="44888" y="914396"/>
                </a:cubicBezTo>
                <a:lnTo>
                  <a:pt x="44888" y="195947"/>
                </a:lnTo>
                <a:close/>
              </a:path>
            </a:pathLst>
          </a:cu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3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INTRODUZIONE</a:t>
            </a:r>
            <a:endParaRPr lang="it-IT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4" name="CasellaDiTesto 10">
            <a:extLst>
              <a:ext uri="{FF2B5EF4-FFF2-40B4-BE49-F238E27FC236}">
                <a16:creationId xmlns:a16="http://schemas.microsoft.com/office/drawing/2014/main" id="{5340F7F1-B926-543B-79EC-FDFCAB0B715B}"/>
              </a:ext>
            </a:extLst>
          </p:cNvPr>
          <p:cNvSpPr txBox="1"/>
          <p:nvPr/>
        </p:nvSpPr>
        <p:spPr>
          <a:xfrm>
            <a:off x="757658" y="2116182"/>
            <a:ext cx="4155276" cy="4240167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Il progetto proposto simula un pronto soccorso di medie dimensioni.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it-IT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Il pronto soccorso preso in analisi comprende 4 reparti e un centro di accettazione.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it-IT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Il sistema di assegnazione di gravità è basato sull’assegnazione di 4 codici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it-IT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 codici rossi e gialli hanno una possibilità di decesso che varia a seconda dei tempi di attesa</a:t>
            </a:r>
          </a:p>
        </p:txBody>
      </p:sp>
      <p:cxnSp>
        <p:nvCxnSpPr>
          <p:cNvPr id="16" name="Connettore 1 15">
            <a:extLst>
              <a:ext uri="{FF2B5EF4-FFF2-40B4-BE49-F238E27FC236}">
                <a16:creationId xmlns:a16="http://schemas.microsoft.com/office/drawing/2014/main" id="{829440DD-1759-8AC3-B043-C31691E4E16A}"/>
              </a:ext>
            </a:extLst>
          </p:cNvPr>
          <p:cNvCxnSpPr>
            <a:cxnSpLocks/>
          </p:cNvCxnSpPr>
          <p:nvPr/>
        </p:nvCxnSpPr>
        <p:spPr>
          <a:xfrm>
            <a:off x="5081451" y="2116183"/>
            <a:ext cx="0" cy="4049486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Figura a mano libera 1">
            <a:extLst>
              <a:ext uri="{FF2B5EF4-FFF2-40B4-BE49-F238E27FC236}">
                <a16:creationId xmlns:a16="http://schemas.microsoft.com/office/drawing/2014/main" id="{0958CA88-F9F9-E924-334F-C246196AA836}"/>
              </a:ext>
            </a:extLst>
          </p:cNvPr>
          <p:cNvSpPr/>
          <p:nvPr/>
        </p:nvSpPr>
        <p:spPr>
          <a:xfrm>
            <a:off x="287384" y="5976592"/>
            <a:ext cx="11617234" cy="858801"/>
          </a:xfrm>
          <a:custGeom>
            <a:avLst/>
            <a:gdLst>
              <a:gd name="connsiteX0" fmla="*/ 305 w 10587677"/>
              <a:gd name="connsiteY0" fmla="*/ 658765 h 1315990"/>
              <a:gd name="connsiteX1" fmla="*/ 1429055 w 10587677"/>
              <a:gd name="connsiteY1" fmla="*/ 87265 h 1315990"/>
              <a:gd name="connsiteX2" fmla="*/ 3429305 w 10587677"/>
              <a:gd name="connsiteY2" fmla="*/ 644478 h 1315990"/>
              <a:gd name="connsiteX3" fmla="*/ 5143805 w 10587677"/>
              <a:gd name="connsiteY3" fmla="*/ 1001665 h 1315990"/>
              <a:gd name="connsiteX4" fmla="*/ 6415393 w 10587677"/>
              <a:gd name="connsiteY4" fmla="*/ 901653 h 1315990"/>
              <a:gd name="connsiteX5" fmla="*/ 7572680 w 10587677"/>
              <a:gd name="connsiteY5" fmla="*/ 1230265 h 1315990"/>
              <a:gd name="connsiteX6" fmla="*/ 8587093 w 10587677"/>
              <a:gd name="connsiteY6" fmla="*/ 1015953 h 1315990"/>
              <a:gd name="connsiteX7" fmla="*/ 9587218 w 10587677"/>
              <a:gd name="connsiteY7" fmla="*/ 1315990 h 1315990"/>
              <a:gd name="connsiteX8" fmla="*/ 10587343 w 10587677"/>
              <a:gd name="connsiteY8" fmla="*/ 1015953 h 1315990"/>
              <a:gd name="connsiteX9" fmla="*/ 9687230 w 10587677"/>
              <a:gd name="connsiteY9" fmla="*/ 1215978 h 1315990"/>
              <a:gd name="connsiteX10" fmla="*/ 8744255 w 10587677"/>
              <a:gd name="connsiteY10" fmla="*/ 930228 h 1315990"/>
              <a:gd name="connsiteX11" fmla="*/ 7686980 w 10587677"/>
              <a:gd name="connsiteY11" fmla="*/ 1158828 h 1315990"/>
              <a:gd name="connsiteX12" fmla="*/ 6543980 w 10587677"/>
              <a:gd name="connsiteY12" fmla="*/ 801640 h 1315990"/>
              <a:gd name="connsiteX13" fmla="*/ 4929493 w 10587677"/>
              <a:gd name="connsiteY13" fmla="*/ 901653 h 1315990"/>
              <a:gd name="connsiteX14" fmla="*/ 1543355 w 10587677"/>
              <a:gd name="connsiteY14" fmla="*/ 1540 h 1315990"/>
              <a:gd name="connsiteX15" fmla="*/ 305 w 10587677"/>
              <a:gd name="connsiteY15" fmla="*/ 658765 h 1315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0587677" h="1315990">
                <a:moveTo>
                  <a:pt x="305" y="658765"/>
                </a:moveTo>
                <a:cubicBezTo>
                  <a:pt x="-18745" y="673053"/>
                  <a:pt x="857555" y="89646"/>
                  <a:pt x="1429055" y="87265"/>
                </a:cubicBezTo>
                <a:cubicBezTo>
                  <a:pt x="2000555" y="84884"/>
                  <a:pt x="2810180" y="492078"/>
                  <a:pt x="3429305" y="644478"/>
                </a:cubicBezTo>
                <a:cubicBezTo>
                  <a:pt x="4048430" y="796878"/>
                  <a:pt x="4646124" y="958803"/>
                  <a:pt x="5143805" y="1001665"/>
                </a:cubicBezTo>
                <a:cubicBezTo>
                  <a:pt x="5641486" y="1044527"/>
                  <a:pt x="6010581" y="863553"/>
                  <a:pt x="6415393" y="901653"/>
                </a:cubicBezTo>
                <a:cubicBezTo>
                  <a:pt x="6820205" y="939753"/>
                  <a:pt x="7210730" y="1211215"/>
                  <a:pt x="7572680" y="1230265"/>
                </a:cubicBezTo>
                <a:cubicBezTo>
                  <a:pt x="7934630" y="1249315"/>
                  <a:pt x="8251337" y="1001665"/>
                  <a:pt x="8587093" y="1015953"/>
                </a:cubicBezTo>
                <a:cubicBezTo>
                  <a:pt x="8922849" y="1030241"/>
                  <a:pt x="9253843" y="1315990"/>
                  <a:pt x="9587218" y="1315990"/>
                </a:cubicBezTo>
                <a:cubicBezTo>
                  <a:pt x="9920593" y="1315990"/>
                  <a:pt x="10570674" y="1032622"/>
                  <a:pt x="10587343" y="1015953"/>
                </a:cubicBezTo>
                <a:cubicBezTo>
                  <a:pt x="10604012" y="999284"/>
                  <a:pt x="9994411" y="1230265"/>
                  <a:pt x="9687230" y="1215978"/>
                </a:cubicBezTo>
                <a:cubicBezTo>
                  <a:pt x="9380049" y="1201691"/>
                  <a:pt x="9077630" y="939753"/>
                  <a:pt x="8744255" y="930228"/>
                </a:cubicBezTo>
                <a:cubicBezTo>
                  <a:pt x="8410880" y="920703"/>
                  <a:pt x="8053692" y="1180259"/>
                  <a:pt x="7686980" y="1158828"/>
                </a:cubicBezTo>
                <a:cubicBezTo>
                  <a:pt x="7320268" y="1137397"/>
                  <a:pt x="7003561" y="844503"/>
                  <a:pt x="6543980" y="801640"/>
                </a:cubicBezTo>
                <a:cubicBezTo>
                  <a:pt x="6084399" y="758778"/>
                  <a:pt x="5762930" y="1035003"/>
                  <a:pt x="4929493" y="901653"/>
                </a:cubicBezTo>
                <a:cubicBezTo>
                  <a:pt x="4096056" y="768303"/>
                  <a:pt x="2369649" y="39640"/>
                  <a:pt x="1543355" y="1540"/>
                </a:cubicBezTo>
                <a:cubicBezTo>
                  <a:pt x="717061" y="-36560"/>
                  <a:pt x="19355" y="644477"/>
                  <a:pt x="305" y="65876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 w="317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5497775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#ppt_w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right)">
                                      <p:cBhvr>
                                        <p:cTn id="3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1" animBg="1"/>
      <p:bldP spid="11" grpId="2" animBg="1"/>
      <p:bldP spid="14" grpId="0"/>
      <p:bldP spid="14" grpId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8">
            <a:extLst>
              <a:ext uri="{FF2B5EF4-FFF2-40B4-BE49-F238E27FC236}">
                <a16:creationId xmlns:a16="http://schemas.microsoft.com/office/drawing/2014/main" id="{E265E9DE-D816-A5C5-3E80-C11C3FC123D2}"/>
              </a:ext>
            </a:extLst>
          </p:cNvPr>
          <p:cNvSpPr/>
          <p:nvPr/>
        </p:nvSpPr>
        <p:spPr>
          <a:xfrm>
            <a:off x="287383" y="182880"/>
            <a:ext cx="11665131" cy="6538595"/>
          </a:xfrm>
          <a:prstGeom prst="rect">
            <a:avLst/>
          </a:prstGeom>
          <a:noFill/>
          <a:ln w="190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78B9524A-B598-D42D-5A97-B6F5F1247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09314" y="6356350"/>
            <a:ext cx="2743200" cy="365125"/>
          </a:xfrm>
        </p:spPr>
        <p:txBody>
          <a:bodyPr/>
          <a:lstStyle/>
          <a:p>
            <a:fld id="{CB1E4CB7-CB13-4810-BF18-BE31AFC64F93}" type="slidenum">
              <a:rPr lang="en-US" smtClean="0"/>
              <a:pPr/>
              <a:t>20</a:t>
            </a:fld>
            <a:endParaRPr lang="en-US" sz="1000" dirty="0"/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0477A470-F60F-B819-06DB-04FB755E227B}"/>
              </a:ext>
            </a:extLst>
          </p:cNvPr>
          <p:cNvSpPr/>
          <p:nvPr/>
        </p:nvSpPr>
        <p:spPr>
          <a:xfrm>
            <a:off x="39189" y="300444"/>
            <a:ext cx="5792545" cy="1097280"/>
          </a:xfrm>
          <a:custGeom>
            <a:avLst/>
            <a:gdLst>
              <a:gd name="connsiteX0" fmla="*/ 0 w 5930537"/>
              <a:gd name="connsiteY0" fmla="*/ 182884 h 1097280"/>
              <a:gd name="connsiteX1" fmla="*/ 182884 w 5930537"/>
              <a:gd name="connsiteY1" fmla="*/ 0 h 1097280"/>
              <a:gd name="connsiteX2" fmla="*/ 5747653 w 5930537"/>
              <a:gd name="connsiteY2" fmla="*/ 0 h 1097280"/>
              <a:gd name="connsiteX3" fmla="*/ 5930537 w 5930537"/>
              <a:gd name="connsiteY3" fmla="*/ 182884 h 1097280"/>
              <a:gd name="connsiteX4" fmla="*/ 5930537 w 5930537"/>
              <a:gd name="connsiteY4" fmla="*/ 914396 h 1097280"/>
              <a:gd name="connsiteX5" fmla="*/ 5747653 w 5930537"/>
              <a:gd name="connsiteY5" fmla="*/ 1097280 h 1097280"/>
              <a:gd name="connsiteX6" fmla="*/ 182884 w 5930537"/>
              <a:gd name="connsiteY6" fmla="*/ 1097280 h 1097280"/>
              <a:gd name="connsiteX7" fmla="*/ 0 w 5930537"/>
              <a:gd name="connsiteY7" fmla="*/ 914396 h 1097280"/>
              <a:gd name="connsiteX8" fmla="*/ 0 w 5930537"/>
              <a:gd name="connsiteY8" fmla="*/ 182884 h 1097280"/>
              <a:gd name="connsiteX0" fmla="*/ 182880 w 5930537"/>
              <a:gd name="connsiteY0" fmla="*/ 195947 h 1097280"/>
              <a:gd name="connsiteX1" fmla="*/ 182884 w 5930537"/>
              <a:gd name="connsiteY1" fmla="*/ 0 h 1097280"/>
              <a:gd name="connsiteX2" fmla="*/ 5747653 w 5930537"/>
              <a:gd name="connsiteY2" fmla="*/ 0 h 1097280"/>
              <a:gd name="connsiteX3" fmla="*/ 5930537 w 5930537"/>
              <a:gd name="connsiteY3" fmla="*/ 182884 h 1097280"/>
              <a:gd name="connsiteX4" fmla="*/ 5930537 w 5930537"/>
              <a:gd name="connsiteY4" fmla="*/ 914396 h 1097280"/>
              <a:gd name="connsiteX5" fmla="*/ 5747653 w 5930537"/>
              <a:gd name="connsiteY5" fmla="*/ 1097280 h 1097280"/>
              <a:gd name="connsiteX6" fmla="*/ 182884 w 5930537"/>
              <a:gd name="connsiteY6" fmla="*/ 1097280 h 1097280"/>
              <a:gd name="connsiteX7" fmla="*/ 0 w 5930537"/>
              <a:gd name="connsiteY7" fmla="*/ 914396 h 1097280"/>
              <a:gd name="connsiteX8" fmla="*/ 182880 w 5930537"/>
              <a:gd name="connsiteY8" fmla="*/ 195947 h 1097280"/>
              <a:gd name="connsiteX0" fmla="*/ 44888 w 5792545"/>
              <a:gd name="connsiteY0" fmla="*/ 195947 h 1097280"/>
              <a:gd name="connsiteX1" fmla="*/ 44892 w 5792545"/>
              <a:gd name="connsiteY1" fmla="*/ 0 h 1097280"/>
              <a:gd name="connsiteX2" fmla="*/ 5609661 w 5792545"/>
              <a:gd name="connsiteY2" fmla="*/ 0 h 1097280"/>
              <a:gd name="connsiteX3" fmla="*/ 5792545 w 5792545"/>
              <a:gd name="connsiteY3" fmla="*/ 182884 h 1097280"/>
              <a:gd name="connsiteX4" fmla="*/ 5792545 w 5792545"/>
              <a:gd name="connsiteY4" fmla="*/ 914396 h 1097280"/>
              <a:gd name="connsiteX5" fmla="*/ 5609661 w 5792545"/>
              <a:gd name="connsiteY5" fmla="*/ 1097280 h 1097280"/>
              <a:gd name="connsiteX6" fmla="*/ 44892 w 5792545"/>
              <a:gd name="connsiteY6" fmla="*/ 1097280 h 1097280"/>
              <a:gd name="connsiteX7" fmla="*/ 44888 w 5792545"/>
              <a:gd name="connsiteY7" fmla="*/ 914396 h 1097280"/>
              <a:gd name="connsiteX8" fmla="*/ 44888 w 5792545"/>
              <a:gd name="connsiteY8" fmla="*/ 195947 h 1097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792545" h="1097280">
                <a:moveTo>
                  <a:pt x="44888" y="195947"/>
                </a:moveTo>
                <a:cubicBezTo>
                  <a:pt x="44888" y="94943"/>
                  <a:pt x="-56112" y="0"/>
                  <a:pt x="44892" y="0"/>
                </a:cubicBezTo>
                <a:lnTo>
                  <a:pt x="5609661" y="0"/>
                </a:lnTo>
                <a:cubicBezTo>
                  <a:pt x="5710665" y="0"/>
                  <a:pt x="5792545" y="81880"/>
                  <a:pt x="5792545" y="182884"/>
                </a:cubicBezTo>
                <a:lnTo>
                  <a:pt x="5792545" y="914396"/>
                </a:lnTo>
                <a:cubicBezTo>
                  <a:pt x="5792545" y="1015400"/>
                  <a:pt x="5710665" y="1097280"/>
                  <a:pt x="5609661" y="1097280"/>
                </a:cubicBezTo>
                <a:lnTo>
                  <a:pt x="44892" y="1097280"/>
                </a:lnTo>
                <a:cubicBezTo>
                  <a:pt x="-56112" y="1097280"/>
                  <a:pt x="44888" y="1015400"/>
                  <a:pt x="44888" y="914396"/>
                </a:cubicBezTo>
                <a:lnTo>
                  <a:pt x="44888" y="195947"/>
                </a:lnTo>
                <a:close/>
              </a:path>
            </a:pathLst>
          </a:cu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3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VALIDAZIONE</a:t>
            </a:r>
            <a:endParaRPr lang="it-IT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8" name="Figura a mano libera 27">
            <a:extLst>
              <a:ext uri="{FF2B5EF4-FFF2-40B4-BE49-F238E27FC236}">
                <a16:creationId xmlns:a16="http://schemas.microsoft.com/office/drawing/2014/main" id="{A731FC8B-C86D-40E4-3DF7-B2E5617CF367}"/>
              </a:ext>
            </a:extLst>
          </p:cNvPr>
          <p:cNvSpPr/>
          <p:nvPr/>
        </p:nvSpPr>
        <p:spPr>
          <a:xfrm>
            <a:off x="7032094" y="551688"/>
            <a:ext cx="3948643" cy="104998"/>
          </a:xfrm>
          <a:custGeom>
            <a:avLst/>
            <a:gdLst>
              <a:gd name="connsiteX0" fmla="*/ 112105 w 4323721"/>
              <a:gd name="connsiteY0" fmla="*/ 193333 h 471490"/>
              <a:gd name="connsiteX1" fmla="*/ 1155092 w 4323721"/>
              <a:gd name="connsiteY1" fmla="*/ 7595 h 471490"/>
              <a:gd name="connsiteX2" fmla="*/ 2369530 w 4323721"/>
              <a:gd name="connsiteY2" fmla="*/ 464795 h 471490"/>
              <a:gd name="connsiteX3" fmla="*/ 3012467 w 4323721"/>
              <a:gd name="connsiteY3" fmla="*/ 279058 h 471490"/>
              <a:gd name="connsiteX4" fmla="*/ 3841142 w 4323721"/>
              <a:gd name="connsiteY4" fmla="*/ 264770 h 471490"/>
              <a:gd name="connsiteX5" fmla="*/ 4255480 w 4323721"/>
              <a:gd name="connsiteY5" fmla="*/ 407645 h 471490"/>
              <a:gd name="connsiteX6" fmla="*/ 2412392 w 4323721"/>
              <a:gd name="connsiteY6" fmla="*/ 336208 h 471490"/>
              <a:gd name="connsiteX7" fmla="*/ 1397980 w 4323721"/>
              <a:gd name="connsiteY7" fmla="*/ 207620 h 471490"/>
              <a:gd name="connsiteX8" fmla="*/ 483580 w 4323721"/>
              <a:gd name="connsiteY8" fmla="*/ 293345 h 471490"/>
              <a:gd name="connsiteX9" fmla="*/ 69242 w 4323721"/>
              <a:gd name="connsiteY9" fmla="*/ 379070 h 471490"/>
              <a:gd name="connsiteX10" fmla="*/ 112105 w 4323721"/>
              <a:gd name="connsiteY10" fmla="*/ 193333 h 471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323721" h="471490">
                <a:moveTo>
                  <a:pt x="112105" y="193333"/>
                </a:moveTo>
                <a:cubicBezTo>
                  <a:pt x="293080" y="131420"/>
                  <a:pt x="778855" y="-37649"/>
                  <a:pt x="1155092" y="7595"/>
                </a:cubicBezTo>
                <a:cubicBezTo>
                  <a:pt x="1531329" y="52839"/>
                  <a:pt x="2059968" y="419551"/>
                  <a:pt x="2369530" y="464795"/>
                </a:cubicBezTo>
                <a:cubicBezTo>
                  <a:pt x="2679092" y="510039"/>
                  <a:pt x="2767198" y="312395"/>
                  <a:pt x="3012467" y="279058"/>
                </a:cubicBezTo>
                <a:cubicBezTo>
                  <a:pt x="3257736" y="245721"/>
                  <a:pt x="3633973" y="243339"/>
                  <a:pt x="3841142" y="264770"/>
                </a:cubicBezTo>
                <a:cubicBezTo>
                  <a:pt x="4048311" y="286201"/>
                  <a:pt x="4493605" y="395739"/>
                  <a:pt x="4255480" y="407645"/>
                </a:cubicBezTo>
                <a:cubicBezTo>
                  <a:pt x="4017355" y="419551"/>
                  <a:pt x="2888642" y="369546"/>
                  <a:pt x="2412392" y="336208"/>
                </a:cubicBezTo>
                <a:cubicBezTo>
                  <a:pt x="1936142" y="302871"/>
                  <a:pt x="1719449" y="214764"/>
                  <a:pt x="1397980" y="207620"/>
                </a:cubicBezTo>
                <a:cubicBezTo>
                  <a:pt x="1076511" y="200476"/>
                  <a:pt x="705036" y="264770"/>
                  <a:pt x="483580" y="293345"/>
                </a:cubicBezTo>
                <a:cubicBezTo>
                  <a:pt x="262124" y="321920"/>
                  <a:pt x="128773" y="402883"/>
                  <a:pt x="69242" y="379070"/>
                </a:cubicBezTo>
                <a:cubicBezTo>
                  <a:pt x="9711" y="355258"/>
                  <a:pt x="-68870" y="255246"/>
                  <a:pt x="112105" y="193333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0" name="Figura a mano libera 29">
            <a:extLst>
              <a:ext uri="{FF2B5EF4-FFF2-40B4-BE49-F238E27FC236}">
                <a16:creationId xmlns:a16="http://schemas.microsoft.com/office/drawing/2014/main" id="{3675BBFB-BCAE-3331-119A-246305BA82C0}"/>
              </a:ext>
            </a:extLst>
          </p:cNvPr>
          <p:cNvSpPr/>
          <p:nvPr/>
        </p:nvSpPr>
        <p:spPr>
          <a:xfrm>
            <a:off x="287384" y="5976592"/>
            <a:ext cx="11617234" cy="858801"/>
          </a:xfrm>
          <a:custGeom>
            <a:avLst/>
            <a:gdLst>
              <a:gd name="connsiteX0" fmla="*/ 305 w 10587677"/>
              <a:gd name="connsiteY0" fmla="*/ 658765 h 1315990"/>
              <a:gd name="connsiteX1" fmla="*/ 1429055 w 10587677"/>
              <a:gd name="connsiteY1" fmla="*/ 87265 h 1315990"/>
              <a:gd name="connsiteX2" fmla="*/ 3429305 w 10587677"/>
              <a:gd name="connsiteY2" fmla="*/ 644478 h 1315990"/>
              <a:gd name="connsiteX3" fmla="*/ 5143805 w 10587677"/>
              <a:gd name="connsiteY3" fmla="*/ 1001665 h 1315990"/>
              <a:gd name="connsiteX4" fmla="*/ 6415393 w 10587677"/>
              <a:gd name="connsiteY4" fmla="*/ 901653 h 1315990"/>
              <a:gd name="connsiteX5" fmla="*/ 7572680 w 10587677"/>
              <a:gd name="connsiteY5" fmla="*/ 1230265 h 1315990"/>
              <a:gd name="connsiteX6" fmla="*/ 8587093 w 10587677"/>
              <a:gd name="connsiteY6" fmla="*/ 1015953 h 1315990"/>
              <a:gd name="connsiteX7" fmla="*/ 9587218 w 10587677"/>
              <a:gd name="connsiteY7" fmla="*/ 1315990 h 1315990"/>
              <a:gd name="connsiteX8" fmla="*/ 10587343 w 10587677"/>
              <a:gd name="connsiteY8" fmla="*/ 1015953 h 1315990"/>
              <a:gd name="connsiteX9" fmla="*/ 9687230 w 10587677"/>
              <a:gd name="connsiteY9" fmla="*/ 1215978 h 1315990"/>
              <a:gd name="connsiteX10" fmla="*/ 8744255 w 10587677"/>
              <a:gd name="connsiteY10" fmla="*/ 930228 h 1315990"/>
              <a:gd name="connsiteX11" fmla="*/ 7686980 w 10587677"/>
              <a:gd name="connsiteY11" fmla="*/ 1158828 h 1315990"/>
              <a:gd name="connsiteX12" fmla="*/ 6543980 w 10587677"/>
              <a:gd name="connsiteY12" fmla="*/ 801640 h 1315990"/>
              <a:gd name="connsiteX13" fmla="*/ 4929493 w 10587677"/>
              <a:gd name="connsiteY13" fmla="*/ 901653 h 1315990"/>
              <a:gd name="connsiteX14" fmla="*/ 1543355 w 10587677"/>
              <a:gd name="connsiteY14" fmla="*/ 1540 h 1315990"/>
              <a:gd name="connsiteX15" fmla="*/ 305 w 10587677"/>
              <a:gd name="connsiteY15" fmla="*/ 658765 h 1315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0587677" h="1315990">
                <a:moveTo>
                  <a:pt x="305" y="658765"/>
                </a:moveTo>
                <a:cubicBezTo>
                  <a:pt x="-18745" y="673053"/>
                  <a:pt x="857555" y="89646"/>
                  <a:pt x="1429055" y="87265"/>
                </a:cubicBezTo>
                <a:cubicBezTo>
                  <a:pt x="2000555" y="84884"/>
                  <a:pt x="2810180" y="492078"/>
                  <a:pt x="3429305" y="644478"/>
                </a:cubicBezTo>
                <a:cubicBezTo>
                  <a:pt x="4048430" y="796878"/>
                  <a:pt x="4646124" y="958803"/>
                  <a:pt x="5143805" y="1001665"/>
                </a:cubicBezTo>
                <a:cubicBezTo>
                  <a:pt x="5641486" y="1044527"/>
                  <a:pt x="6010581" y="863553"/>
                  <a:pt x="6415393" y="901653"/>
                </a:cubicBezTo>
                <a:cubicBezTo>
                  <a:pt x="6820205" y="939753"/>
                  <a:pt x="7210730" y="1211215"/>
                  <a:pt x="7572680" y="1230265"/>
                </a:cubicBezTo>
                <a:cubicBezTo>
                  <a:pt x="7934630" y="1249315"/>
                  <a:pt x="8251337" y="1001665"/>
                  <a:pt x="8587093" y="1015953"/>
                </a:cubicBezTo>
                <a:cubicBezTo>
                  <a:pt x="8922849" y="1030241"/>
                  <a:pt x="9253843" y="1315990"/>
                  <a:pt x="9587218" y="1315990"/>
                </a:cubicBezTo>
                <a:cubicBezTo>
                  <a:pt x="9920593" y="1315990"/>
                  <a:pt x="10570674" y="1032622"/>
                  <a:pt x="10587343" y="1015953"/>
                </a:cubicBezTo>
                <a:cubicBezTo>
                  <a:pt x="10604012" y="999284"/>
                  <a:pt x="9994411" y="1230265"/>
                  <a:pt x="9687230" y="1215978"/>
                </a:cubicBezTo>
                <a:cubicBezTo>
                  <a:pt x="9380049" y="1201691"/>
                  <a:pt x="9077630" y="939753"/>
                  <a:pt x="8744255" y="930228"/>
                </a:cubicBezTo>
                <a:cubicBezTo>
                  <a:pt x="8410880" y="920703"/>
                  <a:pt x="8053692" y="1180259"/>
                  <a:pt x="7686980" y="1158828"/>
                </a:cubicBezTo>
                <a:cubicBezTo>
                  <a:pt x="7320268" y="1137397"/>
                  <a:pt x="7003561" y="844503"/>
                  <a:pt x="6543980" y="801640"/>
                </a:cubicBezTo>
                <a:cubicBezTo>
                  <a:pt x="6084399" y="758778"/>
                  <a:pt x="5762930" y="1035003"/>
                  <a:pt x="4929493" y="901653"/>
                </a:cubicBezTo>
                <a:cubicBezTo>
                  <a:pt x="4096056" y="768303"/>
                  <a:pt x="2369649" y="39640"/>
                  <a:pt x="1543355" y="1540"/>
                </a:cubicBezTo>
                <a:cubicBezTo>
                  <a:pt x="717061" y="-36560"/>
                  <a:pt x="19355" y="644477"/>
                  <a:pt x="305" y="65876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 w="317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BC778B7C-4A6D-485A-4ED7-EB81A1B78C4E}"/>
              </a:ext>
            </a:extLst>
          </p:cNvPr>
          <p:cNvSpPr txBox="1"/>
          <p:nvPr/>
        </p:nvSpPr>
        <p:spPr>
          <a:xfrm>
            <a:off x="924884" y="2225344"/>
            <a:ext cx="425654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Non avendo un sistema reale con cui fare il confronto abbiamo testato che il nostro simulatore rispetti le seguenti condizioni: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Per ogni centro, all’aumentare del numero di server deve diminuire il tempo di attesa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All’aumentare del tasso di ingresso i tempi di attesa di ogni centro devono aumentare, e alcuni centri possono perdere la loro stazionarietà</a:t>
            </a:r>
          </a:p>
        </p:txBody>
      </p:sp>
      <p:pic>
        <p:nvPicPr>
          <p:cNvPr id="1025" name="Picture 1" descr="page24image64850368">
            <a:extLst>
              <a:ext uri="{FF2B5EF4-FFF2-40B4-BE49-F238E27FC236}">
                <a16:creationId xmlns:a16="http://schemas.microsoft.com/office/drawing/2014/main" id="{16AC3E4C-DA04-8319-28A4-4BD28BCDBE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34" t="8036" r="36139"/>
          <a:stretch/>
        </p:blipFill>
        <p:spPr bwMode="auto">
          <a:xfrm>
            <a:off x="6560959" y="1101149"/>
            <a:ext cx="2143184" cy="5276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page24image64848496">
            <a:extLst>
              <a:ext uri="{FF2B5EF4-FFF2-40B4-BE49-F238E27FC236}">
                <a16:creationId xmlns:a16="http://schemas.microsoft.com/office/drawing/2014/main" id="{D6BB4B21-6A24-860E-E66F-856D5FBB24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71" t="7556" r="10753"/>
          <a:stretch/>
        </p:blipFill>
        <p:spPr bwMode="auto">
          <a:xfrm>
            <a:off x="9358769" y="1101149"/>
            <a:ext cx="2206180" cy="5255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FBFF1F6F-89B1-3938-B97D-75FCB3E29CCC}"/>
              </a:ext>
            </a:extLst>
          </p:cNvPr>
          <p:cNvSpPr txBox="1"/>
          <p:nvPr/>
        </p:nvSpPr>
        <p:spPr>
          <a:xfrm>
            <a:off x="6900571" y="192157"/>
            <a:ext cx="43463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Confronto al variare del tasso d’ingresso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62D6A257-A324-42A8-42F1-EC0EDC9D191A}"/>
                  </a:ext>
                </a:extLst>
              </p:cNvPr>
              <p:cNvSpPr txBox="1"/>
              <p:nvPr/>
            </p:nvSpPr>
            <p:spPr>
              <a:xfrm>
                <a:off x="6999294" y="727918"/>
                <a:ext cx="109594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=0.09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62D6A257-A324-42A8-42F1-EC0EDC9D19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9294" y="727918"/>
                <a:ext cx="1095941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7D6DA425-2AC5-D40D-CD0D-834686E28FC7}"/>
                  </a:ext>
                </a:extLst>
              </p:cNvPr>
              <p:cNvSpPr txBox="1"/>
              <p:nvPr/>
            </p:nvSpPr>
            <p:spPr>
              <a:xfrm>
                <a:off x="9627611" y="726604"/>
                <a:ext cx="12241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it-IT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=0.135</m:t>
                      </m:r>
                    </m:oMath>
                  </m:oMathPara>
                </a14:m>
                <a:endParaRPr lang="it-IT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</p:txBody>
          </p:sp>
        </mc:Choice>
        <mc:Fallback xmlns="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7D6DA425-2AC5-D40D-CD0D-834686E28F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27611" y="726604"/>
                <a:ext cx="122418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83338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xit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" presetClass="exit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1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5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10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10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6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0" dur="5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500"/>
                            </p:stCondLst>
                            <p:childTnLst>
                              <p:par>
                                <p:cTn id="74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5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28" grpId="0" animBg="1"/>
      <p:bldP spid="28" grpId="1" animBg="1"/>
      <p:bldP spid="3" grpId="0"/>
      <p:bldP spid="3" grpId="1"/>
      <p:bldP spid="6" grpId="0"/>
      <p:bldP spid="6" grpId="1"/>
      <p:bldP spid="7" grpId="0"/>
      <p:bldP spid="7" grpId="1"/>
      <p:bldP spid="8" grpId="0"/>
      <p:bldP spid="8" grpId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tangolo 15">
            <a:extLst>
              <a:ext uri="{FF2B5EF4-FFF2-40B4-BE49-F238E27FC236}">
                <a16:creationId xmlns:a16="http://schemas.microsoft.com/office/drawing/2014/main" id="{DE1ED905-B3B9-9290-A726-1A3315E64DEC}"/>
              </a:ext>
            </a:extLst>
          </p:cNvPr>
          <p:cNvSpPr/>
          <p:nvPr/>
        </p:nvSpPr>
        <p:spPr>
          <a:xfrm>
            <a:off x="287383" y="182880"/>
            <a:ext cx="11665131" cy="6538595"/>
          </a:xfrm>
          <a:prstGeom prst="rect">
            <a:avLst/>
          </a:prstGeom>
          <a:noFill/>
          <a:ln w="190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78B9524A-B598-D42D-5A97-B6F5F1247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09314" y="6356350"/>
            <a:ext cx="2743200" cy="365125"/>
          </a:xfrm>
        </p:spPr>
        <p:txBody>
          <a:bodyPr/>
          <a:lstStyle/>
          <a:p>
            <a:fld id="{CB1E4CB7-CB13-4810-BF18-BE31AFC64F93}" type="slidenum">
              <a:rPr lang="en-US" smtClean="0"/>
              <a:pPr/>
              <a:t>21</a:t>
            </a:fld>
            <a:endParaRPr lang="en-US" sz="1000" dirty="0"/>
          </a:p>
        </p:txBody>
      </p:sp>
      <p:pic>
        <p:nvPicPr>
          <p:cNvPr id="13" name="Immagine 12" descr="Immagine che contiene tavolo&#10;&#10;Descrizione generata automaticamente">
            <a:extLst>
              <a:ext uri="{FF2B5EF4-FFF2-40B4-BE49-F238E27FC236}">
                <a16:creationId xmlns:a16="http://schemas.microsoft.com/office/drawing/2014/main" id="{3BF35D0D-4913-00CC-5043-CE5647D7A2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753"/>
          <a:stretch/>
        </p:blipFill>
        <p:spPr>
          <a:xfrm>
            <a:off x="5158979" y="1799868"/>
            <a:ext cx="6793536" cy="3953846"/>
          </a:xfrm>
          <a:prstGeom prst="rect">
            <a:avLst/>
          </a:prstGeom>
        </p:spPr>
      </p:pic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0477A470-F60F-B819-06DB-04FB755E227B}"/>
              </a:ext>
            </a:extLst>
          </p:cNvPr>
          <p:cNvSpPr/>
          <p:nvPr/>
        </p:nvSpPr>
        <p:spPr>
          <a:xfrm>
            <a:off x="39189" y="300444"/>
            <a:ext cx="5792545" cy="1097280"/>
          </a:xfrm>
          <a:custGeom>
            <a:avLst/>
            <a:gdLst>
              <a:gd name="connsiteX0" fmla="*/ 0 w 5930537"/>
              <a:gd name="connsiteY0" fmla="*/ 182884 h 1097280"/>
              <a:gd name="connsiteX1" fmla="*/ 182884 w 5930537"/>
              <a:gd name="connsiteY1" fmla="*/ 0 h 1097280"/>
              <a:gd name="connsiteX2" fmla="*/ 5747653 w 5930537"/>
              <a:gd name="connsiteY2" fmla="*/ 0 h 1097280"/>
              <a:gd name="connsiteX3" fmla="*/ 5930537 w 5930537"/>
              <a:gd name="connsiteY3" fmla="*/ 182884 h 1097280"/>
              <a:gd name="connsiteX4" fmla="*/ 5930537 w 5930537"/>
              <a:gd name="connsiteY4" fmla="*/ 914396 h 1097280"/>
              <a:gd name="connsiteX5" fmla="*/ 5747653 w 5930537"/>
              <a:gd name="connsiteY5" fmla="*/ 1097280 h 1097280"/>
              <a:gd name="connsiteX6" fmla="*/ 182884 w 5930537"/>
              <a:gd name="connsiteY6" fmla="*/ 1097280 h 1097280"/>
              <a:gd name="connsiteX7" fmla="*/ 0 w 5930537"/>
              <a:gd name="connsiteY7" fmla="*/ 914396 h 1097280"/>
              <a:gd name="connsiteX8" fmla="*/ 0 w 5930537"/>
              <a:gd name="connsiteY8" fmla="*/ 182884 h 1097280"/>
              <a:gd name="connsiteX0" fmla="*/ 182880 w 5930537"/>
              <a:gd name="connsiteY0" fmla="*/ 195947 h 1097280"/>
              <a:gd name="connsiteX1" fmla="*/ 182884 w 5930537"/>
              <a:gd name="connsiteY1" fmla="*/ 0 h 1097280"/>
              <a:gd name="connsiteX2" fmla="*/ 5747653 w 5930537"/>
              <a:gd name="connsiteY2" fmla="*/ 0 h 1097280"/>
              <a:gd name="connsiteX3" fmla="*/ 5930537 w 5930537"/>
              <a:gd name="connsiteY3" fmla="*/ 182884 h 1097280"/>
              <a:gd name="connsiteX4" fmla="*/ 5930537 w 5930537"/>
              <a:gd name="connsiteY4" fmla="*/ 914396 h 1097280"/>
              <a:gd name="connsiteX5" fmla="*/ 5747653 w 5930537"/>
              <a:gd name="connsiteY5" fmla="*/ 1097280 h 1097280"/>
              <a:gd name="connsiteX6" fmla="*/ 182884 w 5930537"/>
              <a:gd name="connsiteY6" fmla="*/ 1097280 h 1097280"/>
              <a:gd name="connsiteX7" fmla="*/ 0 w 5930537"/>
              <a:gd name="connsiteY7" fmla="*/ 914396 h 1097280"/>
              <a:gd name="connsiteX8" fmla="*/ 182880 w 5930537"/>
              <a:gd name="connsiteY8" fmla="*/ 195947 h 1097280"/>
              <a:gd name="connsiteX0" fmla="*/ 44888 w 5792545"/>
              <a:gd name="connsiteY0" fmla="*/ 195947 h 1097280"/>
              <a:gd name="connsiteX1" fmla="*/ 44892 w 5792545"/>
              <a:gd name="connsiteY1" fmla="*/ 0 h 1097280"/>
              <a:gd name="connsiteX2" fmla="*/ 5609661 w 5792545"/>
              <a:gd name="connsiteY2" fmla="*/ 0 h 1097280"/>
              <a:gd name="connsiteX3" fmla="*/ 5792545 w 5792545"/>
              <a:gd name="connsiteY3" fmla="*/ 182884 h 1097280"/>
              <a:gd name="connsiteX4" fmla="*/ 5792545 w 5792545"/>
              <a:gd name="connsiteY4" fmla="*/ 914396 h 1097280"/>
              <a:gd name="connsiteX5" fmla="*/ 5609661 w 5792545"/>
              <a:gd name="connsiteY5" fmla="*/ 1097280 h 1097280"/>
              <a:gd name="connsiteX6" fmla="*/ 44892 w 5792545"/>
              <a:gd name="connsiteY6" fmla="*/ 1097280 h 1097280"/>
              <a:gd name="connsiteX7" fmla="*/ 44888 w 5792545"/>
              <a:gd name="connsiteY7" fmla="*/ 914396 h 1097280"/>
              <a:gd name="connsiteX8" fmla="*/ 44888 w 5792545"/>
              <a:gd name="connsiteY8" fmla="*/ 195947 h 1097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792545" h="1097280">
                <a:moveTo>
                  <a:pt x="44888" y="195947"/>
                </a:moveTo>
                <a:cubicBezTo>
                  <a:pt x="44888" y="94943"/>
                  <a:pt x="-56112" y="0"/>
                  <a:pt x="44892" y="0"/>
                </a:cubicBezTo>
                <a:lnTo>
                  <a:pt x="5609661" y="0"/>
                </a:lnTo>
                <a:cubicBezTo>
                  <a:pt x="5710665" y="0"/>
                  <a:pt x="5792545" y="81880"/>
                  <a:pt x="5792545" y="182884"/>
                </a:cubicBezTo>
                <a:lnTo>
                  <a:pt x="5792545" y="914396"/>
                </a:lnTo>
                <a:cubicBezTo>
                  <a:pt x="5792545" y="1015400"/>
                  <a:pt x="5710665" y="1097280"/>
                  <a:pt x="5609661" y="1097280"/>
                </a:cubicBezTo>
                <a:lnTo>
                  <a:pt x="44892" y="1097280"/>
                </a:lnTo>
                <a:cubicBezTo>
                  <a:pt x="-56112" y="1097280"/>
                  <a:pt x="44888" y="1015400"/>
                  <a:pt x="44888" y="914396"/>
                </a:cubicBezTo>
                <a:lnTo>
                  <a:pt x="44888" y="195947"/>
                </a:lnTo>
                <a:close/>
              </a:path>
            </a:pathLst>
          </a:cu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3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ESPERIMENTI</a:t>
            </a:r>
            <a:endParaRPr lang="it-IT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8" name="Figura a mano libera 27">
            <a:extLst>
              <a:ext uri="{FF2B5EF4-FFF2-40B4-BE49-F238E27FC236}">
                <a16:creationId xmlns:a16="http://schemas.microsoft.com/office/drawing/2014/main" id="{A731FC8B-C86D-40E4-3DF7-B2E5617CF367}"/>
              </a:ext>
            </a:extLst>
          </p:cNvPr>
          <p:cNvSpPr/>
          <p:nvPr/>
        </p:nvSpPr>
        <p:spPr>
          <a:xfrm>
            <a:off x="328878" y="1917778"/>
            <a:ext cx="4461125" cy="166417"/>
          </a:xfrm>
          <a:custGeom>
            <a:avLst/>
            <a:gdLst>
              <a:gd name="connsiteX0" fmla="*/ 112105 w 4323721"/>
              <a:gd name="connsiteY0" fmla="*/ 193333 h 471490"/>
              <a:gd name="connsiteX1" fmla="*/ 1155092 w 4323721"/>
              <a:gd name="connsiteY1" fmla="*/ 7595 h 471490"/>
              <a:gd name="connsiteX2" fmla="*/ 2369530 w 4323721"/>
              <a:gd name="connsiteY2" fmla="*/ 464795 h 471490"/>
              <a:gd name="connsiteX3" fmla="*/ 3012467 w 4323721"/>
              <a:gd name="connsiteY3" fmla="*/ 279058 h 471490"/>
              <a:gd name="connsiteX4" fmla="*/ 3841142 w 4323721"/>
              <a:gd name="connsiteY4" fmla="*/ 264770 h 471490"/>
              <a:gd name="connsiteX5" fmla="*/ 4255480 w 4323721"/>
              <a:gd name="connsiteY5" fmla="*/ 407645 h 471490"/>
              <a:gd name="connsiteX6" fmla="*/ 2412392 w 4323721"/>
              <a:gd name="connsiteY6" fmla="*/ 336208 h 471490"/>
              <a:gd name="connsiteX7" fmla="*/ 1397980 w 4323721"/>
              <a:gd name="connsiteY7" fmla="*/ 207620 h 471490"/>
              <a:gd name="connsiteX8" fmla="*/ 483580 w 4323721"/>
              <a:gd name="connsiteY8" fmla="*/ 293345 h 471490"/>
              <a:gd name="connsiteX9" fmla="*/ 69242 w 4323721"/>
              <a:gd name="connsiteY9" fmla="*/ 379070 h 471490"/>
              <a:gd name="connsiteX10" fmla="*/ 112105 w 4323721"/>
              <a:gd name="connsiteY10" fmla="*/ 193333 h 471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323721" h="471490">
                <a:moveTo>
                  <a:pt x="112105" y="193333"/>
                </a:moveTo>
                <a:cubicBezTo>
                  <a:pt x="293080" y="131420"/>
                  <a:pt x="778855" y="-37649"/>
                  <a:pt x="1155092" y="7595"/>
                </a:cubicBezTo>
                <a:cubicBezTo>
                  <a:pt x="1531329" y="52839"/>
                  <a:pt x="2059968" y="419551"/>
                  <a:pt x="2369530" y="464795"/>
                </a:cubicBezTo>
                <a:cubicBezTo>
                  <a:pt x="2679092" y="510039"/>
                  <a:pt x="2767198" y="312395"/>
                  <a:pt x="3012467" y="279058"/>
                </a:cubicBezTo>
                <a:cubicBezTo>
                  <a:pt x="3257736" y="245721"/>
                  <a:pt x="3633973" y="243339"/>
                  <a:pt x="3841142" y="264770"/>
                </a:cubicBezTo>
                <a:cubicBezTo>
                  <a:pt x="4048311" y="286201"/>
                  <a:pt x="4493605" y="395739"/>
                  <a:pt x="4255480" y="407645"/>
                </a:cubicBezTo>
                <a:cubicBezTo>
                  <a:pt x="4017355" y="419551"/>
                  <a:pt x="2888642" y="369546"/>
                  <a:pt x="2412392" y="336208"/>
                </a:cubicBezTo>
                <a:cubicBezTo>
                  <a:pt x="1936142" y="302871"/>
                  <a:pt x="1719449" y="214764"/>
                  <a:pt x="1397980" y="207620"/>
                </a:cubicBezTo>
                <a:cubicBezTo>
                  <a:pt x="1076511" y="200476"/>
                  <a:pt x="705036" y="264770"/>
                  <a:pt x="483580" y="293345"/>
                </a:cubicBezTo>
                <a:cubicBezTo>
                  <a:pt x="262124" y="321920"/>
                  <a:pt x="128773" y="402883"/>
                  <a:pt x="69242" y="379070"/>
                </a:cubicBezTo>
                <a:cubicBezTo>
                  <a:pt x="9711" y="355258"/>
                  <a:pt x="-68870" y="255246"/>
                  <a:pt x="112105" y="193333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0" name="Figura a mano libera 29">
            <a:extLst>
              <a:ext uri="{FF2B5EF4-FFF2-40B4-BE49-F238E27FC236}">
                <a16:creationId xmlns:a16="http://schemas.microsoft.com/office/drawing/2014/main" id="{3675BBFB-BCAE-3331-119A-246305BA82C0}"/>
              </a:ext>
            </a:extLst>
          </p:cNvPr>
          <p:cNvSpPr/>
          <p:nvPr/>
        </p:nvSpPr>
        <p:spPr>
          <a:xfrm>
            <a:off x="287384" y="5976592"/>
            <a:ext cx="11617234" cy="858801"/>
          </a:xfrm>
          <a:custGeom>
            <a:avLst/>
            <a:gdLst>
              <a:gd name="connsiteX0" fmla="*/ 305 w 10587677"/>
              <a:gd name="connsiteY0" fmla="*/ 658765 h 1315990"/>
              <a:gd name="connsiteX1" fmla="*/ 1429055 w 10587677"/>
              <a:gd name="connsiteY1" fmla="*/ 87265 h 1315990"/>
              <a:gd name="connsiteX2" fmla="*/ 3429305 w 10587677"/>
              <a:gd name="connsiteY2" fmla="*/ 644478 h 1315990"/>
              <a:gd name="connsiteX3" fmla="*/ 5143805 w 10587677"/>
              <a:gd name="connsiteY3" fmla="*/ 1001665 h 1315990"/>
              <a:gd name="connsiteX4" fmla="*/ 6415393 w 10587677"/>
              <a:gd name="connsiteY4" fmla="*/ 901653 h 1315990"/>
              <a:gd name="connsiteX5" fmla="*/ 7572680 w 10587677"/>
              <a:gd name="connsiteY5" fmla="*/ 1230265 h 1315990"/>
              <a:gd name="connsiteX6" fmla="*/ 8587093 w 10587677"/>
              <a:gd name="connsiteY6" fmla="*/ 1015953 h 1315990"/>
              <a:gd name="connsiteX7" fmla="*/ 9587218 w 10587677"/>
              <a:gd name="connsiteY7" fmla="*/ 1315990 h 1315990"/>
              <a:gd name="connsiteX8" fmla="*/ 10587343 w 10587677"/>
              <a:gd name="connsiteY8" fmla="*/ 1015953 h 1315990"/>
              <a:gd name="connsiteX9" fmla="*/ 9687230 w 10587677"/>
              <a:gd name="connsiteY9" fmla="*/ 1215978 h 1315990"/>
              <a:gd name="connsiteX10" fmla="*/ 8744255 w 10587677"/>
              <a:gd name="connsiteY10" fmla="*/ 930228 h 1315990"/>
              <a:gd name="connsiteX11" fmla="*/ 7686980 w 10587677"/>
              <a:gd name="connsiteY11" fmla="*/ 1158828 h 1315990"/>
              <a:gd name="connsiteX12" fmla="*/ 6543980 w 10587677"/>
              <a:gd name="connsiteY12" fmla="*/ 801640 h 1315990"/>
              <a:gd name="connsiteX13" fmla="*/ 4929493 w 10587677"/>
              <a:gd name="connsiteY13" fmla="*/ 901653 h 1315990"/>
              <a:gd name="connsiteX14" fmla="*/ 1543355 w 10587677"/>
              <a:gd name="connsiteY14" fmla="*/ 1540 h 1315990"/>
              <a:gd name="connsiteX15" fmla="*/ 305 w 10587677"/>
              <a:gd name="connsiteY15" fmla="*/ 658765 h 1315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0587677" h="1315990">
                <a:moveTo>
                  <a:pt x="305" y="658765"/>
                </a:moveTo>
                <a:cubicBezTo>
                  <a:pt x="-18745" y="673053"/>
                  <a:pt x="857555" y="89646"/>
                  <a:pt x="1429055" y="87265"/>
                </a:cubicBezTo>
                <a:cubicBezTo>
                  <a:pt x="2000555" y="84884"/>
                  <a:pt x="2810180" y="492078"/>
                  <a:pt x="3429305" y="644478"/>
                </a:cubicBezTo>
                <a:cubicBezTo>
                  <a:pt x="4048430" y="796878"/>
                  <a:pt x="4646124" y="958803"/>
                  <a:pt x="5143805" y="1001665"/>
                </a:cubicBezTo>
                <a:cubicBezTo>
                  <a:pt x="5641486" y="1044527"/>
                  <a:pt x="6010581" y="863553"/>
                  <a:pt x="6415393" y="901653"/>
                </a:cubicBezTo>
                <a:cubicBezTo>
                  <a:pt x="6820205" y="939753"/>
                  <a:pt x="7210730" y="1211215"/>
                  <a:pt x="7572680" y="1230265"/>
                </a:cubicBezTo>
                <a:cubicBezTo>
                  <a:pt x="7934630" y="1249315"/>
                  <a:pt x="8251337" y="1001665"/>
                  <a:pt x="8587093" y="1015953"/>
                </a:cubicBezTo>
                <a:cubicBezTo>
                  <a:pt x="8922849" y="1030241"/>
                  <a:pt x="9253843" y="1315990"/>
                  <a:pt x="9587218" y="1315990"/>
                </a:cubicBezTo>
                <a:cubicBezTo>
                  <a:pt x="9920593" y="1315990"/>
                  <a:pt x="10570674" y="1032622"/>
                  <a:pt x="10587343" y="1015953"/>
                </a:cubicBezTo>
                <a:cubicBezTo>
                  <a:pt x="10604012" y="999284"/>
                  <a:pt x="9994411" y="1230265"/>
                  <a:pt x="9687230" y="1215978"/>
                </a:cubicBezTo>
                <a:cubicBezTo>
                  <a:pt x="9380049" y="1201691"/>
                  <a:pt x="9077630" y="939753"/>
                  <a:pt x="8744255" y="930228"/>
                </a:cubicBezTo>
                <a:cubicBezTo>
                  <a:pt x="8410880" y="920703"/>
                  <a:pt x="8053692" y="1180259"/>
                  <a:pt x="7686980" y="1158828"/>
                </a:cubicBezTo>
                <a:cubicBezTo>
                  <a:pt x="7320268" y="1137397"/>
                  <a:pt x="7003561" y="844503"/>
                  <a:pt x="6543980" y="801640"/>
                </a:cubicBezTo>
                <a:cubicBezTo>
                  <a:pt x="6084399" y="758778"/>
                  <a:pt x="5762930" y="1035003"/>
                  <a:pt x="4929493" y="901653"/>
                </a:cubicBezTo>
                <a:cubicBezTo>
                  <a:pt x="4096056" y="768303"/>
                  <a:pt x="2369649" y="39640"/>
                  <a:pt x="1543355" y="1540"/>
                </a:cubicBezTo>
                <a:cubicBezTo>
                  <a:pt x="717061" y="-36560"/>
                  <a:pt x="19355" y="644477"/>
                  <a:pt x="305" y="65876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 w="317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FBFF1F6F-89B1-3938-B97D-75FCB3E29CCC}"/>
              </a:ext>
            </a:extLst>
          </p:cNvPr>
          <p:cNvSpPr txBox="1"/>
          <p:nvPr/>
        </p:nvSpPr>
        <p:spPr>
          <a:xfrm>
            <a:off x="304929" y="1558248"/>
            <a:ext cx="4848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Numero minimo di server per la stazionarietà </a:t>
            </a:r>
          </a:p>
        </p:txBody>
      </p:sp>
      <p:pic>
        <p:nvPicPr>
          <p:cNvPr id="9" name="Immagine 8" descr="Immagine che contiene testo, orologio&#10;&#10;Descrizione generata automaticamente">
            <a:extLst>
              <a:ext uri="{FF2B5EF4-FFF2-40B4-BE49-F238E27FC236}">
                <a16:creationId xmlns:a16="http://schemas.microsoft.com/office/drawing/2014/main" id="{7B5112E5-9DA6-89BD-8E3B-236EE621A1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1906" y="3572433"/>
            <a:ext cx="1350671" cy="673100"/>
          </a:xfrm>
          <a:prstGeom prst="rect">
            <a:avLst/>
          </a:prstGeom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78D0AE68-F0FD-F958-3E5E-ECE2EE9F076A}"/>
              </a:ext>
            </a:extLst>
          </p:cNvPr>
          <p:cNvSpPr txBox="1"/>
          <p:nvPr/>
        </p:nvSpPr>
        <p:spPr>
          <a:xfrm>
            <a:off x="1102354" y="2490840"/>
            <a:ext cx="35442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Per trovare i valori minimi abbiamo usato la seguente formula: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374A4171-2F41-F38B-7E55-84725B2364D8}"/>
              </a:ext>
            </a:extLst>
          </p:cNvPr>
          <p:cNvSpPr txBox="1"/>
          <p:nvPr/>
        </p:nvSpPr>
        <p:spPr>
          <a:xfrm>
            <a:off x="1102354" y="4452893"/>
            <a:ext cx="35442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  calcolato, per ogni nodo, il valore minore di m INTERO che la soddisfacesse</a:t>
            </a:r>
          </a:p>
        </p:txBody>
      </p:sp>
    </p:spTree>
    <p:extLst>
      <p:ext uri="{BB962C8B-B14F-4D97-AF65-F5344CB8AC3E}">
        <p14:creationId xmlns:p14="http://schemas.microsoft.com/office/powerpoint/2010/main" val="2138818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xit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4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8" grpId="0" animBg="1"/>
      <p:bldP spid="28" grpId="1" animBg="1"/>
      <p:bldP spid="6" grpId="0"/>
      <p:bldP spid="6" grpId="1"/>
      <p:bldP spid="14" grpId="0"/>
      <p:bldP spid="14" grpId="1"/>
      <p:bldP spid="15" grpId="0"/>
      <p:bldP spid="15" grpId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ttangolo 19">
            <a:extLst>
              <a:ext uri="{FF2B5EF4-FFF2-40B4-BE49-F238E27FC236}">
                <a16:creationId xmlns:a16="http://schemas.microsoft.com/office/drawing/2014/main" id="{00014FF6-9BBC-1FBC-D18F-2D617ECFE786}"/>
              </a:ext>
            </a:extLst>
          </p:cNvPr>
          <p:cNvSpPr/>
          <p:nvPr/>
        </p:nvSpPr>
        <p:spPr>
          <a:xfrm>
            <a:off x="287383" y="182880"/>
            <a:ext cx="11665131" cy="6538595"/>
          </a:xfrm>
          <a:prstGeom prst="rect">
            <a:avLst/>
          </a:prstGeom>
          <a:noFill/>
          <a:ln w="190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78B9524A-B598-D42D-5A97-B6F5F1247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09314" y="6356350"/>
            <a:ext cx="2743200" cy="365125"/>
          </a:xfrm>
        </p:spPr>
        <p:txBody>
          <a:bodyPr/>
          <a:lstStyle/>
          <a:p>
            <a:fld id="{CB1E4CB7-CB13-4810-BF18-BE31AFC64F93}" type="slidenum">
              <a:rPr lang="en-US" smtClean="0"/>
              <a:pPr/>
              <a:t>22</a:t>
            </a:fld>
            <a:endParaRPr lang="en-US" sz="1000" dirty="0"/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0477A470-F60F-B819-06DB-04FB755E227B}"/>
              </a:ext>
            </a:extLst>
          </p:cNvPr>
          <p:cNvSpPr/>
          <p:nvPr/>
        </p:nvSpPr>
        <p:spPr>
          <a:xfrm>
            <a:off x="39189" y="300444"/>
            <a:ext cx="5792545" cy="1097280"/>
          </a:xfrm>
          <a:custGeom>
            <a:avLst/>
            <a:gdLst>
              <a:gd name="connsiteX0" fmla="*/ 0 w 5930537"/>
              <a:gd name="connsiteY0" fmla="*/ 182884 h 1097280"/>
              <a:gd name="connsiteX1" fmla="*/ 182884 w 5930537"/>
              <a:gd name="connsiteY1" fmla="*/ 0 h 1097280"/>
              <a:gd name="connsiteX2" fmla="*/ 5747653 w 5930537"/>
              <a:gd name="connsiteY2" fmla="*/ 0 h 1097280"/>
              <a:gd name="connsiteX3" fmla="*/ 5930537 w 5930537"/>
              <a:gd name="connsiteY3" fmla="*/ 182884 h 1097280"/>
              <a:gd name="connsiteX4" fmla="*/ 5930537 w 5930537"/>
              <a:gd name="connsiteY4" fmla="*/ 914396 h 1097280"/>
              <a:gd name="connsiteX5" fmla="*/ 5747653 w 5930537"/>
              <a:gd name="connsiteY5" fmla="*/ 1097280 h 1097280"/>
              <a:gd name="connsiteX6" fmla="*/ 182884 w 5930537"/>
              <a:gd name="connsiteY6" fmla="*/ 1097280 h 1097280"/>
              <a:gd name="connsiteX7" fmla="*/ 0 w 5930537"/>
              <a:gd name="connsiteY7" fmla="*/ 914396 h 1097280"/>
              <a:gd name="connsiteX8" fmla="*/ 0 w 5930537"/>
              <a:gd name="connsiteY8" fmla="*/ 182884 h 1097280"/>
              <a:gd name="connsiteX0" fmla="*/ 182880 w 5930537"/>
              <a:gd name="connsiteY0" fmla="*/ 195947 h 1097280"/>
              <a:gd name="connsiteX1" fmla="*/ 182884 w 5930537"/>
              <a:gd name="connsiteY1" fmla="*/ 0 h 1097280"/>
              <a:gd name="connsiteX2" fmla="*/ 5747653 w 5930537"/>
              <a:gd name="connsiteY2" fmla="*/ 0 h 1097280"/>
              <a:gd name="connsiteX3" fmla="*/ 5930537 w 5930537"/>
              <a:gd name="connsiteY3" fmla="*/ 182884 h 1097280"/>
              <a:gd name="connsiteX4" fmla="*/ 5930537 w 5930537"/>
              <a:gd name="connsiteY4" fmla="*/ 914396 h 1097280"/>
              <a:gd name="connsiteX5" fmla="*/ 5747653 w 5930537"/>
              <a:gd name="connsiteY5" fmla="*/ 1097280 h 1097280"/>
              <a:gd name="connsiteX6" fmla="*/ 182884 w 5930537"/>
              <a:gd name="connsiteY6" fmla="*/ 1097280 h 1097280"/>
              <a:gd name="connsiteX7" fmla="*/ 0 w 5930537"/>
              <a:gd name="connsiteY7" fmla="*/ 914396 h 1097280"/>
              <a:gd name="connsiteX8" fmla="*/ 182880 w 5930537"/>
              <a:gd name="connsiteY8" fmla="*/ 195947 h 1097280"/>
              <a:gd name="connsiteX0" fmla="*/ 44888 w 5792545"/>
              <a:gd name="connsiteY0" fmla="*/ 195947 h 1097280"/>
              <a:gd name="connsiteX1" fmla="*/ 44892 w 5792545"/>
              <a:gd name="connsiteY1" fmla="*/ 0 h 1097280"/>
              <a:gd name="connsiteX2" fmla="*/ 5609661 w 5792545"/>
              <a:gd name="connsiteY2" fmla="*/ 0 h 1097280"/>
              <a:gd name="connsiteX3" fmla="*/ 5792545 w 5792545"/>
              <a:gd name="connsiteY3" fmla="*/ 182884 h 1097280"/>
              <a:gd name="connsiteX4" fmla="*/ 5792545 w 5792545"/>
              <a:gd name="connsiteY4" fmla="*/ 914396 h 1097280"/>
              <a:gd name="connsiteX5" fmla="*/ 5609661 w 5792545"/>
              <a:gd name="connsiteY5" fmla="*/ 1097280 h 1097280"/>
              <a:gd name="connsiteX6" fmla="*/ 44892 w 5792545"/>
              <a:gd name="connsiteY6" fmla="*/ 1097280 h 1097280"/>
              <a:gd name="connsiteX7" fmla="*/ 44888 w 5792545"/>
              <a:gd name="connsiteY7" fmla="*/ 914396 h 1097280"/>
              <a:gd name="connsiteX8" fmla="*/ 44888 w 5792545"/>
              <a:gd name="connsiteY8" fmla="*/ 195947 h 1097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792545" h="1097280">
                <a:moveTo>
                  <a:pt x="44888" y="195947"/>
                </a:moveTo>
                <a:cubicBezTo>
                  <a:pt x="44888" y="94943"/>
                  <a:pt x="-56112" y="0"/>
                  <a:pt x="44892" y="0"/>
                </a:cubicBezTo>
                <a:lnTo>
                  <a:pt x="5609661" y="0"/>
                </a:lnTo>
                <a:cubicBezTo>
                  <a:pt x="5710665" y="0"/>
                  <a:pt x="5792545" y="81880"/>
                  <a:pt x="5792545" y="182884"/>
                </a:cubicBezTo>
                <a:lnTo>
                  <a:pt x="5792545" y="914396"/>
                </a:lnTo>
                <a:cubicBezTo>
                  <a:pt x="5792545" y="1015400"/>
                  <a:pt x="5710665" y="1097280"/>
                  <a:pt x="5609661" y="1097280"/>
                </a:cubicBezTo>
                <a:lnTo>
                  <a:pt x="44892" y="1097280"/>
                </a:lnTo>
                <a:cubicBezTo>
                  <a:pt x="-56112" y="1097280"/>
                  <a:pt x="44888" y="1015400"/>
                  <a:pt x="44888" y="914396"/>
                </a:cubicBezTo>
                <a:lnTo>
                  <a:pt x="44888" y="195947"/>
                </a:lnTo>
                <a:close/>
              </a:path>
            </a:pathLst>
          </a:cu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3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ESPERIMENTI</a:t>
            </a:r>
            <a:endParaRPr lang="it-IT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8" name="Figura a mano libera 27">
            <a:extLst>
              <a:ext uri="{FF2B5EF4-FFF2-40B4-BE49-F238E27FC236}">
                <a16:creationId xmlns:a16="http://schemas.microsoft.com/office/drawing/2014/main" id="{A731FC8B-C86D-40E4-3DF7-B2E5617CF367}"/>
              </a:ext>
            </a:extLst>
          </p:cNvPr>
          <p:cNvSpPr/>
          <p:nvPr/>
        </p:nvSpPr>
        <p:spPr>
          <a:xfrm>
            <a:off x="330513" y="3345064"/>
            <a:ext cx="2679494" cy="165546"/>
          </a:xfrm>
          <a:custGeom>
            <a:avLst/>
            <a:gdLst>
              <a:gd name="connsiteX0" fmla="*/ 112105 w 4323721"/>
              <a:gd name="connsiteY0" fmla="*/ 193333 h 471490"/>
              <a:gd name="connsiteX1" fmla="*/ 1155092 w 4323721"/>
              <a:gd name="connsiteY1" fmla="*/ 7595 h 471490"/>
              <a:gd name="connsiteX2" fmla="*/ 2369530 w 4323721"/>
              <a:gd name="connsiteY2" fmla="*/ 464795 h 471490"/>
              <a:gd name="connsiteX3" fmla="*/ 3012467 w 4323721"/>
              <a:gd name="connsiteY3" fmla="*/ 279058 h 471490"/>
              <a:gd name="connsiteX4" fmla="*/ 3841142 w 4323721"/>
              <a:gd name="connsiteY4" fmla="*/ 264770 h 471490"/>
              <a:gd name="connsiteX5" fmla="*/ 4255480 w 4323721"/>
              <a:gd name="connsiteY5" fmla="*/ 407645 h 471490"/>
              <a:gd name="connsiteX6" fmla="*/ 2412392 w 4323721"/>
              <a:gd name="connsiteY6" fmla="*/ 336208 h 471490"/>
              <a:gd name="connsiteX7" fmla="*/ 1397980 w 4323721"/>
              <a:gd name="connsiteY7" fmla="*/ 207620 h 471490"/>
              <a:gd name="connsiteX8" fmla="*/ 483580 w 4323721"/>
              <a:gd name="connsiteY8" fmla="*/ 293345 h 471490"/>
              <a:gd name="connsiteX9" fmla="*/ 69242 w 4323721"/>
              <a:gd name="connsiteY9" fmla="*/ 379070 h 471490"/>
              <a:gd name="connsiteX10" fmla="*/ 112105 w 4323721"/>
              <a:gd name="connsiteY10" fmla="*/ 193333 h 471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323721" h="471490">
                <a:moveTo>
                  <a:pt x="112105" y="193333"/>
                </a:moveTo>
                <a:cubicBezTo>
                  <a:pt x="293080" y="131420"/>
                  <a:pt x="778855" y="-37649"/>
                  <a:pt x="1155092" y="7595"/>
                </a:cubicBezTo>
                <a:cubicBezTo>
                  <a:pt x="1531329" y="52839"/>
                  <a:pt x="2059968" y="419551"/>
                  <a:pt x="2369530" y="464795"/>
                </a:cubicBezTo>
                <a:cubicBezTo>
                  <a:pt x="2679092" y="510039"/>
                  <a:pt x="2767198" y="312395"/>
                  <a:pt x="3012467" y="279058"/>
                </a:cubicBezTo>
                <a:cubicBezTo>
                  <a:pt x="3257736" y="245721"/>
                  <a:pt x="3633973" y="243339"/>
                  <a:pt x="3841142" y="264770"/>
                </a:cubicBezTo>
                <a:cubicBezTo>
                  <a:pt x="4048311" y="286201"/>
                  <a:pt x="4493605" y="395739"/>
                  <a:pt x="4255480" y="407645"/>
                </a:cubicBezTo>
                <a:cubicBezTo>
                  <a:pt x="4017355" y="419551"/>
                  <a:pt x="2888642" y="369546"/>
                  <a:pt x="2412392" y="336208"/>
                </a:cubicBezTo>
                <a:cubicBezTo>
                  <a:pt x="1936142" y="302871"/>
                  <a:pt x="1719449" y="214764"/>
                  <a:pt x="1397980" y="207620"/>
                </a:cubicBezTo>
                <a:cubicBezTo>
                  <a:pt x="1076511" y="200476"/>
                  <a:pt x="705036" y="264770"/>
                  <a:pt x="483580" y="293345"/>
                </a:cubicBezTo>
                <a:cubicBezTo>
                  <a:pt x="262124" y="321920"/>
                  <a:pt x="128773" y="402883"/>
                  <a:pt x="69242" y="379070"/>
                </a:cubicBezTo>
                <a:cubicBezTo>
                  <a:pt x="9711" y="355258"/>
                  <a:pt x="-68870" y="255246"/>
                  <a:pt x="112105" y="193333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0" name="Figura a mano libera 29">
            <a:extLst>
              <a:ext uri="{FF2B5EF4-FFF2-40B4-BE49-F238E27FC236}">
                <a16:creationId xmlns:a16="http://schemas.microsoft.com/office/drawing/2014/main" id="{3675BBFB-BCAE-3331-119A-246305BA82C0}"/>
              </a:ext>
            </a:extLst>
          </p:cNvPr>
          <p:cNvSpPr/>
          <p:nvPr/>
        </p:nvSpPr>
        <p:spPr>
          <a:xfrm>
            <a:off x="287384" y="5976592"/>
            <a:ext cx="11617234" cy="858801"/>
          </a:xfrm>
          <a:custGeom>
            <a:avLst/>
            <a:gdLst>
              <a:gd name="connsiteX0" fmla="*/ 305 w 10587677"/>
              <a:gd name="connsiteY0" fmla="*/ 658765 h 1315990"/>
              <a:gd name="connsiteX1" fmla="*/ 1429055 w 10587677"/>
              <a:gd name="connsiteY1" fmla="*/ 87265 h 1315990"/>
              <a:gd name="connsiteX2" fmla="*/ 3429305 w 10587677"/>
              <a:gd name="connsiteY2" fmla="*/ 644478 h 1315990"/>
              <a:gd name="connsiteX3" fmla="*/ 5143805 w 10587677"/>
              <a:gd name="connsiteY3" fmla="*/ 1001665 h 1315990"/>
              <a:gd name="connsiteX4" fmla="*/ 6415393 w 10587677"/>
              <a:gd name="connsiteY4" fmla="*/ 901653 h 1315990"/>
              <a:gd name="connsiteX5" fmla="*/ 7572680 w 10587677"/>
              <a:gd name="connsiteY5" fmla="*/ 1230265 h 1315990"/>
              <a:gd name="connsiteX6" fmla="*/ 8587093 w 10587677"/>
              <a:gd name="connsiteY6" fmla="*/ 1015953 h 1315990"/>
              <a:gd name="connsiteX7" fmla="*/ 9587218 w 10587677"/>
              <a:gd name="connsiteY7" fmla="*/ 1315990 h 1315990"/>
              <a:gd name="connsiteX8" fmla="*/ 10587343 w 10587677"/>
              <a:gd name="connsiteY8" fmla="*/ 1015953 h 1315990"/>
              <a:gd name="connsiteX9" fmla="*/ 9687230 w 10587677"/>
              <a:gd name="connsiteY9" fmla="*/ 1215978 h 1315990"/>
              <a:gd name="connsiteX10" fmla="*/ 8744255 w 10587677"/>
              <a:gd name="connsiteY10" fmla="*/ 930228 h 1315990"/>
              <a:gd name="connsiteX11" fmla="*/ 7686980 w 10587677"/>
              <a:gd name="connsiteY11" fmla="*/ 1158828 h 1315990"/>
              <a:gd name="connsiteX12" fmla="*/ 6543980 w 10587677"/>
              <a:gd name="connsiteY12" fmla="*/ 801640 h 1315990"/>
              <a:gd name="connsiteX13" fmla="*/ 4929493 w 10587677"/>
              <a:gd name="connsiteY13" fmla="*/ 901653 h 1315990"/>
              <a:gd name="connsiteX14" fmla="*/ 1543355 w 10587677"/>
              <a:gd name="connsiteY14" fmla="*/ 1540 h 1315990"/>
              <a:gd name="connsiteX15" fmla="*/ 305 w 10587677"/>
              <a:gd name="connsiteY15" fmla="*/ 658765 h 1315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0587677" h="1315990">
                <a:moveTo>
                  <a:pt x="305" y="658765"/>
                </a:moveTo>
                <a:cubicBezTo>
                  <a:pt x="-18745" y="673053"/>
                  <a:pt x="857555" y="89646"/>
                  <a:pt x="1429055" y="87265"/>
                </a:cubicBezTo>
                <a:cubicBezTo>
                  <a:pt x="2000555" y="84884"/>
                  <a:pt x="2810180" y="492078"/>
                  <a:pt x="3429305" y="644478"/>
                </a:cubicBezTo>
                <a:cubicBezTo>
                  <a:pt x="4048430" y="796878"/>
                  <a:pt x="4646124" y="958803"/>
                  <a:pt x="5143805" y="1001665"/>
                </a:cubicBezTo>
                <a:cubicBezTo>
                  <a:pt x="5641486" y="1044527"/>
                  <a:pt x="6010581" y="863553"/>
                  <a:pt x="6415393" y="901653"/>
                </a:cubicBezTo>
                <a:cubicBezTo>
                  <a:pt x="6820205" y="939753"/>
                  <a:pt x="7210730" y="1211215"/>
                  <a:pt x="7572680" y="1230265"/>
                </a:cubicBezTo>
                <a:cubicBezTo>
                  <a:pt x="7934630" y="1249315"/>
                  <a:pt x="8251337" y="1001665"/>
                  <a:pt x="8587093" y="1015953"/>
                </a:cubicBezTo>
                <a:cubicBezTo>
                  <a:pt x="8922849" y="1030241"/>
                  <a:pt x="9253843" y="1315990"/>
                  <a:pt x="9587218" y="1315990"/>
                </a:cubicBezTo>
                <a:cubicBezTo>
                  <a:pt x="9920593" y="1315990"/>
                  <a:pt x="10570674" y="1032622"/>
                  <a:pt x="10587343" y="1015953"/>
                </a:cubicBezTo>
                <a:cubicBezTo>
                  <a:pt x="10604012" y="999284"/>
                  <a:pt x="9994411" y="1230265"/>
                  <a:pt x="9687230" y="1215978"/>
                </a:cubicBezTo>
                <a:cubicBezTo>
                  <a:pt x="9380049" y="1201691"/>
                  <a:pt x="9077630" y="939753"/>
                  <a:pt x="8744255" y="930228"/>
                </a:cubicBezTo>
                <a:cubicBezTo>
                  <a:pt x="8410880" y="920703"/>
                  <a:pt x="8053692" y="1180259"/>
                  <a:pt x="7686980" y="1158828"/>
                </a:cubicBezTo>
                <a:cubicBezTo>
                  <a:pt x="7320268" y="1137397"/>
                  <a:pt x="7003561" y="844503"/>
                  <a:pt x="6543980" y="801640"/>
                </a:cubicBezTo>
                <a:cubicBezTo>
                  <a:pt x="6084399" y="758778"/>
                  <a:pt x="5762930" y="1035003"/>
                  <a:pt x="4929493" y="901653"/>
                </a:cubicBezTo>
                <a:cubicBezTo>
                  <a:pt x="4096056" y="768303"/>
                  <a:pt x="2369649" y="39640"/>
                  <a:pt x="1543355" y="1540"/>
                </a:cubicBezTo>
                <a:cubicBezTo>
                  <a:pt x="717061" y="-36560"/>
                  <a:pt x="19355" y="644477"/>
                  <a:pt x="305" y="65876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 w="317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FBFF1F6F-89B1-3938-B97D-75FCB3E29CCC}"/>
              </a:ext>
            </a:extLst>
          </p:cNvPr>
          <p:cNvSpPr txBox="1"/>
          <p:nvPr/>
        </p:nvSpPr>
        <p:spPr>
          <a:xfrm>
            <a:off x="328204" y="2975732"/>
            <a:ext cx="2618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Configurazione migliore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78D0AE68-F0FD-F958-3E5E-ECE2EE9F076A}"/>
              </a:ext>
            </a:extLst>
          </p:cNvPr>
          <p:cNvSpPr txBox="1"/>
          <p:nvPr/>
        </p:nvSpPr>
        <p:spPr>
          <a:xfrm>
            <a:off x="1123619" y="3821876"/>
            <a:ext cx="40026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La configurazione che più rispetta gli standard da noi delineati è la seguente: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374A4171-2F41-F38B-7E55-84725B2364D8}"/>
              </a:ext>
            </a:extLst>
          </p:cNvPr>
          <p:cNvSpPr txBox="1"/>
          <p:nvPr/>
        </p:nvSpPr>
        <p:spPr>
          <a:xfrm>
            <a:off x="1129168" y="5056473"/>
            <a:ext cx="10775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Budget-(2*</a:t>
            </a:r>
            <a:r>
              <a:rPr lang="it-IT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ctriage</a:t>
            </a:r>
            <a:r>
              <a:rPr lang="it-IT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+2*</a:t>
            </a:r>
            <a:r>
              <a:rPr lang="it-IT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crossi</a:t>
            </a:r>
            <a:r>
              <a:rPr lang="it-IT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+6*</a:t>
            </a:r>
            <a:r>
              <a:rPr lang="it-IT" i="1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cinf</a:t>
            </a:r>
            <a:r>
              <a:rPr lang="it-IT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it-IT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+7*</a:t>
            </a:r>
            <a:r>
              <a:rPr lang="it-IT" i="1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cmed</a:t>
            </a:r>
            <a:r>
              <a:rPr lang="it-IT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) </a:t>
            </a:r>
            <a:r>
              <a:rPr lang="it-IT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=65000-(2*1700+2*7000+6*2800+7*4200)=1400€</a:t>
            </a:r>
            <a:endParaRPr lang="it-IT" dirty="0">
              <a:effectLst/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7F1DF3D-C2A7-CCAA-2BC8-98D224BCFDA9}"/>
              </a:ext>
            </a:extLst>
          </p:cNvPr>
          <p:cNvSpPr txBox="1"/>
          <p:nvPr/>
        </p:nvSpPr>
        <p:spPr>
          <a:xfrm>
            <a:off x="263434" y="1593948"/>
            <a:ext cx="116651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Per valutare le varie configurazioni di server possibili abbiamo creato una funzione obiettivo che valuti quanto i tempi medi superano i valori limite, stabilendo dei pesi che tengano conto di quale codice faccia ritardo.</a:t>
            </a:r>
          </a:p>
          <a:p>
            <a:r>
              <a:rPr lang="it-IT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Ci siamo assicurati che per la combinazione scelta la percentuale di decesso non superi il limite che ci siamo posti e che il costo totale rispetti il budget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D9CD4806-ED09-617D-0BE2-036D46FAF2F9}"/>
              </a:ext>
            </a:extLst>
          </p:cNvPr>
          <p:cNvSpPr txBox="1"/>
          <p:nvPr/>
        </p:nvSpPr>
        <p:spPr>
          <a:xfrm>
            <a:off x="6694714" y="3430812"/>
            <a:ext cx="366542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Numero server triage: 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Numero server coda rossa:2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Numero server traumatologia:3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Numero server p. medici:4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Numero server p. minori:6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F0D8598C-2D81-27D2-946D-9E10202B6C3D}"/>
              </a:ext>
            </a:extLst>
          </p:cNvPr>
          <p:cNvSpPr txBox="1"/>
          <p:nvPr/>
        </p:nvSpPr>
        <p:spPr>
          <a:xfrm>
            <a:off x="1129169" y="5405693"/>
            <a:ext cx="3130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Percentuale di morte: 0.46%</a:t>
            </a:r>
          </a:p>
        </p:txBody>
      </p:sp>
    </p:spTree>
    <p:extLst>
      <p:ext uri="{BB962C8B-B14F-4D97-AF65-F5344CB8AC3E}">
        <p14:creationId xmlns:p14="http://schemas.microsoft.com/office/powerpoint/2010/main" val="3502408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5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8" grpId="1" animBg="1"/>
      <p:bldP spid="6" grpId="0"/>
      <p:bldP spid="6" grpId="1"/>
      <p:bldP spid="14" grpId="0"/>
      <p:bldP spid="14" grpId="1"/>
      <p:bldP spid="15" grpId="0"/>
      <p:bldP spid="15" grpId="1"/>
      <p:bldP spid="10" grpId="0"/>
      <p:bldP spid="10" grpId="1"/>
      <p:bldP spid="16" grpId="0"/>
      <p:bldP spid="16" grpId="1"/>
      <p:bldP spid="17" grpId="0"/>
      <p:bldP spid="17" grpId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35CC9189-00C8-53CA-DB5F-25A04ACD81F9}"/>
              </a:ext>
            </a:extLst>
          </p:cNvPr>
          <p:cNvSpPr/>
          <p:nvPr/>
        </p:nvSpPr>
        <p:spPr>
          <a:xfrm>
            <a:off x="287383" y="182880"/>
            <a:ext cx="11665131" cy="6538595"/>
          </a:xfrm>
          <a:prstGeom prst="rect">
            <a:avLst/>
          </a:prstGeom>
          <a:noFill/>
          <a:ln w="190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121" name="Picture 1" descr="page28image64751232">
            <a:extLst>
              <a:ext uri="{FF2B5EF4-FFF2-40B4-BE49-F238E27FC236}">
                <a16:creationId xmlns:a16="http://schemas.microsoft.com/office/drawing/2014/main" id="{FF9393E0-90EE-85CE-04F1-9261C0AF9D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79" t="11239" r="9217" b="6073"/>
          <a:stretch/>
        </p:blipFill>
        <p:spPr bwMode="auto">
          <a:xfrm>
            <a:off x="852365" y="2737330"/>
            <a:ext cx="5270958" cy="3017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78B9524A-B598-D42D-5A97-B6F5F1247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09314" y="6356350"/>
            <a:ext cx="2743200" cy="365125"/>
          </a:xfrm>
        </p:spPr>
        <p:txBody>
          <a:bodyPr/>
          <a:lstStyle/>
          <a:p>
            <a:fld id="{CB1E4CB7-CB13-4810-BF18-BE31AFC64F93}" type="slidenum">
              <a:rPr lang="en-US" smtClean="0"/>
              <a:pPr/>
              <a:t>23</a:t>
            </a:fld>
            <a:endParaRPr lang="en-US" sz="1000" dirty="0"/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0477A470-F60F-B819-06DB-04FB755E227B}"/>
              </a:ext>
            </a:extLst>
          </p:cNvPr>
          <p:cNvSpPr/>
          <p:nvPr/>
        </p:nvSpPr>
        <p:spPr>
          <a:xfrm>
            <a:off x="39189" y="300444"/>
            <a:ext cx="5792545" cy="1097280"/>
          </a:xfrm>
          <a:custGeom>
            <a:avLst/>
            <a:gdLst>
              <a:gd name="connsiteX0" fmla="*/ 0 w 5930537"/>
              <a:gd name="connsiteY0" fmla="*/ 182884 h 1097280"/>
              <a:gd name="connsiteX1" fmla="*/ 182884 w 5930537"/>
              <a:gd name="connsiteY1" fmla="*/ 0 h 1097280"/>
              <a:gd name="connsiteX2" fmla="*/ 5747653 w 5930537"/>
              <a:gd name="connsiteY2" fmla="*/ 0 h 1097280"/>
              <a:gd name="connsiteX3" fmla="*/ 5930537 w 5930537"/>
              <a:gd name="connsiteY3" fmla="*/ 182884 h 1097280"/>
              <a:gd name="connsiteX4" fmla="*/ 5930537 w 5930537"/>
              <a:gd name="connsiteY4" fmla="*/ 914396 h 1097280"/>
              <a:gd name="connsiteX5" fmla="*/ 5747653 w 5930537"/>
              <a:gd name="connsiteY5" fmla="*/ 1097280 h 1097280"/>
              <a:gd name="connsiteX6" fmla="*/ 182884 w 5930537"/>
              <a:gd name="connsiteY6" fmla="*/ 1097280 h 1097280"/>
              <a:gd name="connsiteX7" fmla="*/ 0 w 5930537"/>
              <a:gd name="connsiteY7" fmla="*/ 914396 h 1097280"/>
              <a:gd name="connsiteX8" fmla="*/ 0 w 5930537"/>
              <a:gd name="connsiteY8" fmla="*/ 182884 h 1097280"/>
              <a:gd name="connsiteX0" fmla="*/ 182880 w 5930537"/>
              <a:gd name="connsiteY0" fmla="*/ 195947 h 1097280"/>
              <a:gd name="connsiteX1" fmla="*/ 182884 w 5930537"/>
              <a:gd name="connsiteY1" fmla="*/ 0 h 1097280"/>
              <a:gd name="connsiteX2" fmla="*/ 5747653 w 5930537"/>
              <a:gd name="connsiteY2" fmla="*/ 0 h 1097280"/>
              <a:gd name="connsiteX3" fmla="*/ 5930537 w 5930537"/>
              <a:gd name="connsiteY3" fmla="*/ 182884 h 1097280"/>
              <a:gd name="connsiteX4" fmla="*/ 5930537 w 5930537"/>
              <a:gd name="connsiteY4" fmla="*/ 914396 h 1097280"/>
              <a:gd name="connsiteX5" fmla="*/ 5747653 w 5930537"/>
              <a:gd name="connsiteY5" fmla="*/ 1097280 h 1097280"/>
              <a:gd name="connsiteX6" fmla="*/ 182884 w 5930537"/>
              <a:gd name="connsiteY6" fmla="*/ 1097280 h 1097280"/>
              <a:gd name="connsiteX7" fmla="*/ 0 w 5930537"/>
              <a:gd name="connsiteY7" fmla="*/ 914396 h 1097280"/>
              <a:gd name="connsiteX8" fmla="*/ 182880 w 5930537"/>
              <a:gd name="connsiteY8" fmla="*/ 195947 h 1097280"/>
              <a:gd name="connsiteX0" fmla="*/ 44888 w 5792545"/>
              <a:gd name="connsiteY0" fmla="*/ 195947 h 1097280"/>
              <a:gd name="connsiteX1" fmla="*/ 44892 w 5792545"/>
              <a:gd name="connsiteY1" fmla="*/ 0 h 1097280"/>
              <a:gd name="connsiteX2" fmla="*/ 5609661 w 5792545"/>
              <a:gd name="connsiteY2" fmla="*/ 0 h 1097280"/>
              <a:gd name="connsiteX3" fmla="*/ 5792545 w 5792545"/>
              <a:gd name="connsiteY3" fmla="*/ 182884 h 1097280"/>
              <a:gd name="connsiteX4" fmla="*/ 5792545 w 5792545"/>
              <a:gd name="connsiteY4" fmla="*/ 914396 h 1097280"/>
              <a:gd name="connsiteX5" fmla="*/ 5609661 w 5792545"/>
              <a:gd name="connsiteY5" fmla="*/ 1097280 h 1097280"/>
              <a:gd name="connsiteX6" fmla="*/ 44892 w 5792545"/>
              <a:gd name="connsiteY6" fmla="*/ 1097280 h 1097280"/>
              <a:gd name="connsiteX7" fmla="*/ 44888 w 5792545"/>
              <a:gd name="connsiteY7" fmla="*/ 914396 h 1097280"/>
              <a:gd name="connsiteX8" fmla="*/ 44888 w 5792545"/>
              <a:gd name="connsiteY8" fmla="*/ 195947 h 1097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792545" h="1097280">
                <a:moveTo>
                  <a:pt x="44888" y="195947"/>
                </a:moveTo>
                <a:cubicBezTo>
                  <a:pt x="44888" y="94943"/>
                  <a:pt x="-56112" y="0"/>
                  <a:pt x="44892" y="0"/>
                </a:cubicBezTo>
                <a:lnTo>
                  <a:pt x="5609661" y="0"/>
                </a:lnTo>
                <a:cubicBezTo>
                  <a:pt x="5710665" y="0"/>
                  <a:pt x="5792545" y="81880"/>
                  <a:pt x="5792545" y="182884"/>
                </a:cubicBezTo>
                <a:lnTo>
                  <a:pt x="5792545" y="914396"/>
                </a:lnTo>
                <a:cubicBezTo>
                  <a:pt x="5792545" y="1015400"/>
                  <a:pt x="5710665" y="1097280"/>
                  <a:pt x="5609661" y="1097280"/>
                </a:cubicBezTo>
                <a:lnTo>
                  <a:pt x="44892" y="1097280"/>
                </a:lnTo>
                <a:cubicBezTo>
                  <a:pt x="-56112" y="1097280"/>
                  <a:pt x="44888" y="1015400"/>
                  <a:pt x="44888" y="914396"/>
                </a:cubicBezTo>
                <a:lnTo>
                  <a:pt x="44888" y="195947"/>
                </a:lnTo>
                <a:close/>
              </a:path>
            </a:pathLst>
          </a:cu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3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ESPERIMENTI</a:t>
            </a:r>
            <a:endParaRPr lang="it-IT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30" name="Figura a mano libera 29">
            <a:extLst>
              <a:ext uri="{FF2B5EF4-FFF2-40B4-BE49-F238E27FC236}">
                <a16:creationId xmlns:a16="http://schemas.microsoft.com/office/drawing/2014/main" id="{3675BBFB-BCAE-3331-119A-246305BA82C0}"/>
              </a:ext>
            </a:extLst>
          </p:cNvPr>
          <p:cNvSpPr/>
          <p:nvPr/>
        </p:nvSpPr>
        <p:spPr>
          <a:xfrm>
            <a:off x="287384" y="5976592"/>
            <a:ext cx="11617234" cy="858801"/>
          </a:xfrm>
          <a:custGeom>
            <a:avLst/>
            <a:gdLst>
              <a:gd name="connsiteX0" fmla="*/ 305 w 10587677"/>
              <a:gd name="connsiteY0" fmla="*/ 658765 h 1315990"/>
              <a:gd name="connsiteX1" fmla="*/ 1429055 w 10587677"/>
              <a:gd name="connsiteY1" fmla="*/ 87265 h 1315990"/>
              <a:gd name="connsiteX2" fmla="*/ 3429305 w 10587677"/>
              <a:gd name="connsiteY2" fmla="*/ 644478 h 1315990"/>
              <a:gd name="connsiteX3" fmla="*/ 5143805 w 10587677"/>
              <a:gd name="connsiteY3" fmla="*/ 1001665 h 1315990"/>
              <a:gd name="connsiteX4" fmla="*/ 6415393 w 10587677"/>
              <a:gd name="connsiteY4" fmla="*/ 901653 h 1315990"/>
              <a:gd name="connsiteX5" fmla="*/ 7572680 w 10587677"/>
              <a:gd name="connsiteY5" fmla="*/ 1230265 h 1315990"/>
              <a:gd name="connsiteX6" fmla="*/ 8587093 w 10587677"/>
              <a:gd name="connsiteY6" fmla="*/ 1015953 h 1315990"/>
              <a:gd name="connsiteX7" fmla="*/ 9587218 w 10587677"/>
              <a:gd name="connsiteY7" fmla="*/ 1315990 h 1315990"/>
              <a:gd name="connsiteX8" fmla="*/ 10587343 w 10587677"/>
              <a:gd name="connsiteY8" fmla="*/ 1015953 h 1315990"/>
              <a:gd name="connsiteX9" fmla="*/ 9687230 w 10587677"/>
              <a:gd name="connsiteY9" fmla="*/ 1215978 h 1315990"/>
              <a:gd name="connsiteX10" fmla="*/ 8744255 w 10587677"/>
              <a:gd name="connsiteY10" fmla="*/ 930228 h 1315990"/>
              <a:gd name="connsiteX11" fmla="*/ 7686980 w 10587677"/>
              <a:gd name="connsiteY11" fmla="*/ 1158828 h 1315990"/>
              <a:gd name="connsiteX12" fmla="*/ 6543980 w 10587677"/>
              <a:gd name="connsiteY12" fmla="*/ 801640 h 1315990"/>
              <a:gd name="connsiteX13" fmla="*/ 4929493 w 10587677"/>
              <a:gd name="connsiteY13" fmla="*/ 901653 h 1315990"/>
              <a:gd name="connsiteX14" fmla="*/ 1543355 w 10587677"/>
              <a:gd name="connsiteY14" fmla="*/ 1540 h 1315990"/>
              <a:gd name="connsiteX15" fmla="*/ 305 w 10587677"/>
              <a:gd name="connsiteY15" fmla="*/ 658765 h 1315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0587677" h="1315990">
                <a:moveTo>
                  <a:pt x="305" y="658765"/>
                </a:moveTo>
                <a:cubicBezTo>
                  <a:pt x="-18745" y="673053"/>
                  <a:pt x="857555" y="89646"/>
                  <a:pt x="1429055" y="87265"/>
                </a:cubicBezTo>
                <a:cubicBezTo>
                  <a:pt x="2000555" y="84884"/>
                  <a:pt x="2810180" y="492078"/>
                  <a:pt x="3429305" y="644478"/>
                </a:cubicBezTo>
                <a:cubicBezTo>
                  <a:pt x="4048430" y="796878"/>
                  <a:pt x="4646124" y="958803"/>
                  <a:pt x="5143805" y="1001665"/>
                </a:cubicBezTo>
                <a:cubicBezTo>
                  <a:pt x="5641486" y="1044527"/>
                  <a:pt x="6010581" y="863553"/>
                  <a:pt x="6415393" y="901653"/>
                </a:cubicBezTo>
                <a:cubicBezTo>
                  <a:pt x="6820205" y="939753"/>
                  <a:pt x="7210730" y="1211215"/>
                  <a:pt x="7572680" y="1230265"/>
                </a:cubicBezTo>
                <a:cubicBezTo>
                  <a:pt x="7934630" y="1249315"/>
                  <a:pt x="8251337" y="1001665"/>
                  <a:pt x="8587093" y="1015953"/>
                </a:cubicBezTo>
                <a:cubicBezTo>
                  <a:pt x="8922849" y="1030241"/>
                  <a:pt x="9253843" y="1315990"/>
                  <a:pt x="9587218" y="1315990"/>
                </a:cubicBezTo>
                <a:cubicBezTo>
                  <a:pt x="9920593" y="1315990"/>
                  <a:pt x="10570674" y="1032622"/>
                  <a:pt x="10587343" y="1015953"/>
                </a:cubicBezTo>
                <a:cubicBezTo>
                  <a:pt x="10604012" y="999284"/>
                  <a:pt x="9994411" y="1230265"/>
                  <a:pt x="9687230" y="1215978"/>
                </a:cubicBezTo>
                <a:cubicBezTo>
                  <a:pt x="9380049" y="1201691"/>
                  <a:pt x="9077630" y="939753"/>
                  <a:pt x="8744255" y="930228"/>
                </a:cubicBezTo>
                <a:cubicBezTo>
                  <a:pt x="8410880" y="920703"/>
                  <a:pt x="8053692" y="1180259"/>
                  <a:pt x="7686980" y="1158828"/>
                </a:cubicBezTo>
                <a:cubicBezTo>
                  <a:pt x="7320268" y="1137397"/>
                  <a:pt x="7003561" y="844503"/>
                  <a:pt x="6543980" y="801640"/>
                </a:cubicBezTo>
                <a:cubicBezTo>
                  <a:pt x="6084399" y="758778"/>
                  <a:pt x="5762930" y="1035003"/>
                  <a:pt x="4929493" y="901653"/>
                </a:cubicBezTo>
                <a:cubicBezTo>
                  <a:pt x="4096056" y="768303"/>
                  <a:pt x="2369649" y="39640"/>
                  <a:pt x="1543355" y="1540"/>
                </a:cubicBezTo>
                <a:cubicBezTo>
                  <a:pt x="717061" y="-36560"/>
                  <a:pt x="19355" y="644477"/>
                  <a:pt x="305" y="65876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 w="317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7F1DF3D-C2A7-CCAA-2BC8-98D224BCFDA9}"/>
              </a:ext>
            </a:extLst>
          </p:cNvPr>
          <p:cNvSpPr txBox="1"/>
          <p:nvPr/>
        </p:nvSpPr>
        <p:spPr>
          <a:xfrm>
            <a:off x="263433" y="1664738"/>
            <a:ext cx="116651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 causa del budget limitato non esiste una configurazione che rispetti tutti i requisiti, e questo si può vedere dai grafici di seguito.</a:t>
            </a: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E8DAEFB4-D03D-2D1F-5024-DF83919821A9}"/>
              </a:ext>
            </a:extLst>
          </p:cNvPr>
          <p:cNvSpPr/>
          <p:nvPr/>
        </p:nvSpPr>
        <p:spPr>
          <a:xfrm>
            <a:off x="5268995" y="2176882"/>
            <a:ext cx="1562793" cy="4812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Delay Triage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532CFA7C-9A19-93FE-5E28-9B20817E985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205" t="11528" r="8789"/>
          <a:stretch/>
        </p:blipFill>
        <p:spPr>
          <a:xfrm>
            <a:off x="6310562" y="2772038"/>
            <a:ext cx="5270958" cy="3204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367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5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5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#ppt_w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right)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3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  <p:bldP spid="3" grpId="0" animBg="1"/>
      <p:bldP spid="3" grpId="1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239A3C45-ACE6-5E78-02E4-59BADAAF12D3}"/>
              </a:ext>
            </a:extLst>
          </p:cNvPr>
          <p:cNvSpPr/>
          <p:nvPr/>
        </p:nvSpPr>
        <p:spPr>
          <a:xfrm>
            <a:off x="287383" y="182880"/>
            <a:ext cx="11665131" cy="6538595"/>
          </a:xfrm>
          <a:prstGeom prst="rect">
            <a:avLst/>
          </a:prstGeom>
          <a:noFill/>
          <a:ln w="190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7169" name="Picture 1">
            <a:extLst>
              <a:ext uri="{FF2B5EF4-FFF2-40B4-BE49-F238E27FC236}">
                <a16:creationId xmlns:a16="http://schemas.microsoft.com/office/drawing/2014/main" id="{DE0B7747-36EF-071F-E171-EE2FDE3909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/>
          <a:srcRect l="3926" t="11494" r="9353" b="763"/>
          <a:stretch/>
        </p:blipFill>
        <p:spPr bwMode="auto">
          <a:xfrm>
            <a:off x="6200749" y="2287591"/>
            <a:ext cx="5542878" cy="3689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78B9524A-B598-D42D-5A97-B6F5F1247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09314" y="6356350"/>
            <a:ext cx="2743200" cy="365125"/>
          </a:xfrm>
        </p:spPr>
        <p:txBody>
          <a:bodyPr/>
          <a:lstStyle/>
          <a:p>
            <a:fld id="{CB1E4CB7-CB13-4810-BF18-BE31AFC64F93}" type="slidenum">
              <a:rPr lang="en-US" smtClean="0"/>
              <a:pPr/>
              <a:t>24</a:t>
            </a:fld>
            <a:endParaRPr lang="en-US" sz="1000" dirty="0"/>
          </a:p>
        </p:txBody>
      </p:sp>
      <p:pic>
        <p:nvPicPr>
          <p:cNvPr id="2" name="Picture 2" descr="page28image64750400">
            <a:extLst>
              <a:ext uri="{FF2B5EF4-FFF2-40B4-BE49-F238E27FC236}">
                <a16:creationId xmlns:a16="http://schemas.microsoft.com/office/drawing/2014/main" id="{ADA818B5-8202-7D60-DC4B-002D070C3A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42" t="11676" r="8923" b="2728"/>
          <a:stretch/>
        </p:blipFill>
        <p:spPr bwMode="auto">
          <a:xfrm>
            <a:off x="448373" y="2287591"/>
            <a:ext cx="5591385" cy="3575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0477A470-F60F-B819-06DB-04FB755E227B}"/>
              </a:ext>
            </a:extLst>
          </p:cNvPr>
          <p:cNvSpPr/>
          <p:nvPr/>
        </p:nvSpPr>
        <p:spPr>
          <a:xfrm>
            <a:off x="39189" y="300444"/>
            <a:ext cx="5792545" cy="1097280"/>
          </a:xfrm>
          <a:custGeom>
            <a:avLst/>
            <a:gdLst>
              <a:gd name="connsiteX0" fmla="*/ 0 w 5930537"/>
              <a:gd name="connsiteY0" fmla="*/ 182884 h 1097280"/>
              <a:gd name="connsiteX1" fmla="*/ 182884 w 5930537"/>
              <a:gd name="connsiteY1" fmla="*/ 0 h 1097280"/>
              <a:gd name="connsiteX2" fmla="*/ 5747653 w 5930537"/>
              <a:gd name="connsiteY2" fmla="*/ 0 h 1097280"/>
              <a:gd name="connsiteX3" fmla="*/ 5930537 w 5930537"/>
              <a:gd name="connsiteY3" fmla="*/ 182884 h 1097280"/>
              <a:gd name="connsiteX4" fmla="*/ 5930537 w 5930537"/>
              <a:gd name="connsiteY4" fmla="*/ 914396 h 1097280"/>
              <a:gd name="connsiteX5" fmla="*/ 5747653 w 5930537"/>
              <a:gd name="connsiteY5" fmla="*/ 1097280 h 1097280"/>
              <a:gd name="connsiteX6" fmla="*/ 182884 w 5930537"/>
              <a:gd name="connsiteY6" fmla="*/ 1097280 h 1097280"/>
              <a:gd name="connsiteX7" fmla="*/ 0 w 5930537"/>
              <a:gd name="connsiteY7" fmla="*/ 914396 h 1097280"/>
              <a:gd name="connsiteX8" fmla="*/ 0 w 5930537"/>
              <a:gd name="connsiteY8" fmla="*/ 182884 h 1097280"/>
              <a:gd name="connsiteX0" fmla="*/ 182880 w 5930537"/>
              <a:gd name="connsiteY0" fmla="*/ 195947 h 1097280"/>
              <a:gd name="connsiteX1" fmla="*/ 182884 w 5930537"/>
              <a:gd name="connsiteY1" fmla="*/ 0 h 1097280"/>
              <a:gd name="connsiteX2" fmla="*/ 5747653 w 5930537"/>
              <a:gd name="connsiteY2" fmla="*/ 0 h 1097280"/>
              <a:gd name="connsiteX3" fmla="*/ 5930537 w 5930537"/>
              <a:gd name="connsiteY3" fmla="*/ 182884 h 1097280"/>
              <a:gd name="connsiteX4" fmla="*/ 5930537 w 5930537"/>
              <a:gd name="connsiteY4" fmla="*/ 914396 h 1097280"/>
              <a:gd name="connsiteX5" fmla="*/ 5747653 w 5930537"/>
              <a:gd name="connsiteY5" fmla="*/ 1097280 h 1097280"/>
              <a:gd name="connsiteX6" fmla="*/ 182884 w 5930537"/>
              <a:gd name="connsiteY6" fmla="*/ 1097280 h 1097280"/>
              <a:gd name="connsiteX7" fmla="*/ 0 w 5930537"/>
              <a:gd name="connsiteY7" fmla="*/ 914396 h 1097280"/>
              <a:gd name="connsiteX8" fmla="*/ 182880 w 5930537"/>
              <a:gd name="connsiteY8" fmla="*/ 195947 h 1097280"/>
              <a:gd name="connsiteX0" fmla="*/ 44888 w 5792545"/>
              <a:gd name="connsiteY0" fmla="*/ 195947 h 1097280"/>
              <a:gd name="connsiteX1" fmla="*/ 44892 w 5792545"/>
              <a:gd name="connsiteY1" fmla="*/ 0 h 1097280"/>
              <a:gd name="connsiteX2" fmla="*/ 5609661 w 5792545"/>
              <a:gd name="connsiteY2" fmla="*/ 0 h 1097280"/>
              <a:gd name="connsiteX3" fmla="*/ 5792545 w 5792545"/>
              <a:gd name="connsiteY3" fmla="*/ 182884 h 1097280"/>
              <a:gd name="connsiteX4" fmla="*/ 5792545 w 5792545"/>
              <a:gd name="connsiteY4" fmla="*/ 914396 h 1097280"/>
              <a:gd name="connsiteX5" fmla="*/ 5609661 w 5792545"/>
              <a:gd name="connsiteY5" fmla="*/ 1097280 h 1097280"/>
              <a:gd name="connsiteX6" fmla="*/ 44892 w 5792545"/>
              <a:gd name="connsiteY6" fmla="*/ 1097280 h 1097280"/>
              <a:gd name="connsiteX7" fmla="*/ 44888 w 5792545"/>
              <a:gd name="connsiteY7" fmla="*/ 914396 h 1097280"/>
              <a:gd name="connsiteX8" fmla="*/ 44888 w 5792545"/>
              <a:gd name="connsiteY8" fmla="*/ 195947 h 1097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792545" h="1097280">
                <a:moveTo>
                  <a:pt x="44888" y="195947"/>
                </a:moveTo>
                <a:cubicBezTo>
                  <a:pt x="44888" y="94943"/>
                  <a:pt x="-56112" y="0"/>
                  <a:pt x="44892" y="0"/>
                </a:cubicBezTo>
                <a:lnTo>
                  <a:pt x="5609661" y="0"/>
                </a:lnTo>
                <a:cubicBezTo>
                  <a:pt x="5710665" y="0"/>
                  <a:pt x="5792545" y="81880"/>
                  <a:pt x="5792545" y="182884"/>
                </a:cubicBezTo>
                <a:lnTo>
                  <a:pt x="5792545" y="914396"/>
                </a:lnTo>
                <a:cubicBezTo>
                  <a:pt x="5792545" y="1015400"/>
                  <a:pt x="5710665" y="1097280"/>
                  <a:pt x="5609661" y="1097280"/>
                </a:cubicBezTo>
                <a:lnTo>
                  <a:pt x="44892" y="1097280"/>
                </a:lnTo>
                <a:cubicBezTo>
                  <a:pt x="-56112" y="1097280"/>
                  <a:pt x="44888" y="1015400"/>
                  <a:pt x="44888" y="914396"/>
                </a:cubicBezTo>
                <a:lnTo>
                  <a:pt x="44888" y="195947"/>
                </a:lnTo>
                <a:close/>
              </a:path>
            </a:pathLst>
          </a:cu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3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ESPERIMENTI</a:t>
            </a:r>
            <a:endParaRPr lang="it-IT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30" name="Figura a mano libera 29">
            <a:extLst>
              <a:ext uri="{FF2B5EF4-FFF2-40B4-BE49-F238E27FC236}">
                <a16:creationId xmlns:a16="http://schemas.microsoft.com/office/drawing/2014/main" id="{3675BBFB-BCAE-3331-119A-246305BA82C0}"/>
              </a:ext>
            </a:extLst>
          </p:cNvPr>
          <p:cNvSpPr/>
          <p:nvPr/>
        </p:nvSpPr>
        <p:spPr>
          <a:xfrm>
            <a:off x="287384" y="5976592"/>
            <a:ext cx="11617234" cy="858801"/>
          </a:xfrm>
          <a:custGeom>
            <a:avLst/>
            <a:gdLst>
              <a:gd name="connsiteX0" fmla="*/ 305 w 10587677"/>
              <a:gd name="connsiteY0" fmla="*/ 658765 h 1315990"/>
              <a:gd name="connsiteX1" fmla="*/ 1429055 w 10587677"/>
              <a:gd name="connsiteY1" fmla="*/ 87265 h 1315990"/>
              <a:gd name="connsiteX2" fmla="*/ 3429305 w 10587677"/>
              <a:gd name="connsiteY2" fmla="*/ 644478 h 1315990"/>
              <a:gd name="connsiteX3" fmla="*/ 5143805 w 10587677"/>
              <a:gd name="connsiteY3" fmla="*/ 1001665 h 1315990"/>
              <a:gd name="connsiteX4" fmla="*/ 6415393 w 10587677"/>
              <a:gd name="connsiteY4" fmla="*/ 901653 h 1315990"/>
              <a:gd name="connsiteX5" fmla="*/ 7572680 w 10587677"/>
              <a:gd name="connsiteY5" fmla="*/ 1230265 h 1315990"/>
              <a:gd name="connsiteX6" fmla="*/ 8587093 w 10587677"/>
              <a:gd name="connsiteY6" fmla="*/ 1015953 h 1315990"/>
              <a:gd name="connsiteX7" fmla="*/ 9587218 w 10587677"/>
              <a:gd name="connsiteY7" fmla="*/ 1315990 h 1315990"/>
              <a:gd name="connsiteX8" fmla="*/ 10587343 w 10587677"/>
              <a:gd name="connsiteY8" fmla="*/ 1015953 h 1315990"/>
              <a:gd name="connsiteX9" fmla="*/ 9687230 w 10587677"/>
              <a:gd name="connsiteY9" fmla="*/ 1215978 h 1315990"/>
              <a:gd name="connsiteX10" fmla="*/ 8744255 w 10587677"/>
              <a:gd name="connsiteY10" fmla="*/ 930228 h 1315990"/>
              <a:gd name="connsiteX11" fmla="*/ 7686980 w 10587677"/>
              <a:gd name="connsiteY11" fmla="*/ 1158828 h 1315990"/>
              <a:gd name="connsiteX12" fmla="*/ 6543980 w 10587677"/>
              <a:gd name="connsiteY12" fmla="*/ 801640 h 1315990"/>
              <a:gd name="connsiteX13" fmla="*/ 4929493 w 10587677"/>
              <a:gd name="connsiteY13" fmla="*/ 901653 h 1315990"/>
              <a:gd name="connsiteX14" fmla="*/ 1543355 w 10587677"/>
              <a:gd name="connsiteY14" fmla="*/ 1540 h 1315990"/>
              <a:gd name="connsiteX15" fmla="*/ 305 w 10587677"/>
              <a:gd name="connsiteY15" fmla="*/ 658765 h 1315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0587677" h="1315990">
                <a:moveTo>
                  <a:pt x="305" y="658765"/>
                </a:moveTo>
                <a:cubicBezTo>
                  <a:pt x="-18745" y="673053"/>
                  <a:pt x="857555" y="89646"/>
                  <a:pt x="1429055" y="87265"/>
                </a:cubicBezTo>
                <a:cubicBezTo>
                  <a:pt x="2000555" y="84884"/>
                  <a:pt x="2810180" y="492078"/>
                  <a:pt x="3429305" y="644478"/>
                </a:cubicBezTo>
                <a:cubicBezTo>
                  <a:pt x="4048430" y="796878"/>
                  <a:pt x="4646124" y="958803"/>
                  <a:pt x="5143805" y="1001665"/>
                </a:cubicBezTo>
                <a:cubicBezTo>
                  <a:pt x="5641486" y="1044527"/>
                  <a:pt x="6010581" y="863553"/>
                  <a:pt x="6415393" y="901653"/>
                </a:cubicBezTo>
                <a:cubicBezTo>
                  <a:pt x="6820205" y="939753"/>
                  <a:pt x="7210730" y="1211215"/>
                  <a:pt x="7572680" y="1230265"/>
                </a:cubicBezTo>
                <a:cubicBezTo>
                  <a:pt x="7934630" y="1249315"/>
                  <a:pt x="8251337" y="1001665"/>
                  <a:pt x="8587093" y="1015953"/>
                </a:cubicBezTo>
                <a:cubicBezTo>
                  <a:pt x="8922849" y="1030241"/>
                  <a:pt x="9253843" y="1315990"/>
                  <a:pt x="9587218" y="1315990"/>
                </a:cubicBezTo>
                <a:cubicBezTo>
                  <a:pt x="9920593" y="1315990"/>
                  <a:pt x="10570674" y="1032622"/>
                  <a:pt x="10587343" y="1015953"/>
                </a:cubicBezTo>
                <a:cubicBezTo>
                  <a:pt x="10604012" y="999284"/>
                  <a:pt x="9994411" y="1230265"/>
                  <a:pt x="9687230" y="1215978"/>
                </a:cubicBezTo>
                <a:cubicBezTo>
                  <a:pt x="9380049" y="1201691"/>
                  <a:pt x="9077630" y="939753"/>
                  <a:pt x="8744255" y="930228"/>
                </a:cubicBezTo>
                <a:cubicBezTo>
                  <a:pt x="8410880" y="920703"/>
                  <a:pt x="8053692" y="1180259"/>
                  <a:pt x="7686980" y="1158828"/>
                </a:cubicBezTo>
                <a:cubicBezTo>
                  <a:pt x="7320268" y="1137397"/>
                  <a:pt x="7003561" y="844503"/>
                  <a:pt x="6543980" y="801640"/>
                </a:cubicBezTo>
                <a:cubicBezTo>
                  <a:pt x="6084399" y="758778"/>
                  <a:pt x="5762930" y="1035003"/>
                  <a:pt x="4929493" y="901653"/>
                </a:cubicBezTo>
                <a:cubicBezTo>
                  <a:pt x="4096056" y="768303"/>
                  <a:pt x="2369649" y="39640"/>
                  <a:pt x="1543355" y="1540"/>
                </a:cubicBezTo>
                <a:cubicBezTo>
                  <a:pt x="717061" y="-36560"/>
                  <a:pt x="19355" y="644477"/>
                  <a:pt x="305" y="65876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 w="317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E8DAEFB4-D03D-2D1F-5024-DF83919821A9}"/>
              </a:ext>
            </a:extLst>
          </p:cNvPr>
          <p:cNvSpPr/>
          <p:nvPr/>
        </p:nvSpPr>
        <p:spPr>
          <a:xfrm>
            <a:off x="5310756" y="1760265"/>
            <a:ext cx="2138779" cy="4097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Delay Codici Rossi</a:t>
            </a:r>
          </a:p>
        </p:txBody>
      </p:sp>
    </p:spTree>
    <p:extLst>
      <p:ext uri="{BB962C8B-B14F-4D97-AF65-F5344CB8AC3E}">
        <p14:creationId xmlns:p14="http://schemas.microsoft.com/office/powerpoint/2010/main" val="3124854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1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1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71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71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239A3C45-ACE6-5E78-02E4-59BADAAF12D3}"/>
              </a:ext>
            </a:extLst>
          </p:cNvPr>
          <p:cNvSpPr/>
          <p:nvPr/>
        </p:nvSpPr>
        <p:spPr>
          <a:xfrm>
            <a:off x="287383" y="182880"/>
            <a:ext cx="11665131" cy="6538595"/>
          </a:xfrm>
          <a:prstGeom prst="rect">
            <a:avLst/>
          </a:prstGeom>
          <a:noFill/>
          <a:ln w="190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7169" name="Picture 1" descr="page29image64751440">
            <a:extLst>
              <a:ext uri="{FF2B5EF4-FFF2-40B4-BE49-F238E27FC236}">
                <a16:creationId xmlns:a16="http://schemas.microsoft.com/office/drawing/2014/main" id="{DE0B7747-36EF-071F-E171-EE2FDE3909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58" t="11907" r="7187"/>
          <a:stretch/>
        </p:blipFill>
        <p:spPr bwMode="auto">
          <a:xfrm>
            <a:off x="538116" y="2203939"/>
            <a:ext cx="5290324" cy="3867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78B9524A-B598-D42D-5A97-B6F5F1247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09314" y="6356350"/>
            <a:ext cx="2743200" cy="365125"/>
          </a:xfrm>
        </p:spPr>
        <p:txBody>
          <a:bodyPr/>
          <a:lstStyle/>
          <a:p>
            <a:fld id="{CB1E4CB7-CB13-4810-BF18-BE31AFC64F93}" type="slidenum">
              <a:rPr lang="en-US" smtClean="0"/>
              <a:pPr/>
              <a:t>25</a:t>
            </a:fld>
            <a:endParaRPr lang="en-US" sz="1000" dirty="0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ADA818B5-8202-7D60-DC4B-002D070C3A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/>
          <a:srcRect l="7903" t="11429" r="9424"/>
          <a:stretch/>
        </p:blipFill>
        <p:spPr bwMode="auto">
          <a:xfrm>
            <a:off x="5921572" y="2203939"/>
            <a:ext cx="5865266" cy="3772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0477A470-F60F-B819-06DB-04FB755E227B}"/>
              </a:ext>
            </a:extLst>
          </p:cNvPr>
          <p:cNvSpPr/>
          <p:nvPr/>
        </p:nvSpPr>
        <p:spPr>
          <a:xfrm>
            <a:off x="39189" y="300444"/>
            <a:ext cx="5792545" cy="1097280"/>
          </a:xfrm>
          <a:custGeom>
            <a:avLst/>
            <a:gdLst>
              <a:gd name="connsiteX0" fmla="*/ 0 w 5930537"/>
              <a:gd name="connsiteY0" fmla="*/ 182884 h 1097280"/>
              <a:gd name="connsiteX1" fmla="*/ 182884 w 5930537"/>
              <a:gd name="connsiteY1" fmla="*/ 0 h 1097280"/>
              <a:gd name="connsiteX2" fmla="*/ 5747653 w 5930537"/>
              <a:gd name="connsiteY2" fmla="*/ 0 h 1097280"/>
              <a:gd name="connsiteX3" fmla="*/ 5930537 w 5930537"/>
              <a:gd name="connsiteY3" fmla="*/ 182884 h 1097280"/>
              <a:gd name="connsiteX4" fmla="*/ 5930537 w 5930537"/>
              <a:gd name="connsiteY4" fmla="*/ 914396 h 1097280"/>
              <a:gd name="connsiteX5" fmla="*/ 5747653 w 5930537"/>
              <a:gd name="connsiteY5" fmla="*/ 1097280 h 1097280"/>
              <a:gd name="connsiteX6" fmla="*/ 182884 w 5930537"/>
              <a:gd name="connsiteY6" fmla="*/ 1097280 h 1097280"/>
              <a:gd name="connsiteX7" fmla="*/ 0 w 5930537"/>
              <a:gd name="connsiteY7" fmla="*/ 914396 h 1097280"/>
              <a:gd name="connsiteX8" fmla="*/ 0 w 5930537"/>
              <a:gd name="connsiteY8" fmla="*/ 182884 h 1097280"/>
              <a:gd name="connsiteX0" fmla="*/ 182880 w 5930537"/>
              <a:gd name="connsiteY0" fmla="*/ 195947 h 1097280"/>
              <a:gd name="connsiteX1" fmla="*/ 182884 w 5930537"/>
              <a:gd name="connsiteY1" fmla="*/ 0 h 1097280"/>
              <a:gd name="connsiteX2" fmla="*/ 5747653 w 5930537"/>
              <a:gd name="connsiteY2" fmla="*/ 0 h 1097280"/>
              <a:gd name="connsiteX3" fmla="*/ 5930537 w 5930537"/>
              <a:gd name="connsiteY3" fmla="*/ 182884 h 1097280"/>
              <a:gd name="connsiteX4" fmla="*/ 5930537 w 5930537"/>
              <a:gd name="connsiteY4" fmla="*/ 914396 h 1097280"/>
              <a:gd name="connsiteX5" fmla="*/ 5747653 w 5930537"/>
              <a:gd name="connsiteY5" fmla="*/ 1097280 h 1097280"/>
              <a:gd name="connsiteX6" fmla="*/ 182884 w 5930537"/>
              <a:gd name="connsiteY6" fmla="*/ 1097280 h 1097280"/>
              <a:gd name="connsiteX7" fmla="*/ 0 w 5930537"/>
              <a:gd name="connsiteY7" fmla="*/ 914396 h 1097280"/>
              <a:gd name="connsiteX8" fmla="*/ 182880 w 5930537"/>
              <a:gd name="connsiteY8" fmla="*/ 195947 h 1097280"/>
              <a:gd name="connsiteX0" fmla="*/ 44888 w 5792545"/>
              <a:gd name="connsiteY0" fmla="*/ 195947 h 1097280"/>
              <a:gd name="connsiteX1" fmla="*/ 44892 w 5792545"/>
              <a:gd name="connsiteY1" fmla="*/ 0 h 1097280"/>
              <a:gd name="connsiteX2" fmla="*/ 5609661 w 5792545"/>
              <a:gd name="connsiteY2" fmla="*/ 0 h 1097280"/>
              <a:gd name="connsiteX3" fmla="*/ 5792545 w 5792545"/>
              <a:gd name="connsiteY3" fmla="*/ 182884 h 1097280"/>
              <a:gd name="connsiteX4" fmla="*/ 5792545 w 5792545"/>
              <a:gd name="connsiteY4" fmla="*/ 914396 h 1097280"/>
              <a:gd name="connsiteX5" fmla="*/ 5609661 w 5792545"/>
              <a:gd name="connsiteY5" fmla="*/ 1097280 h 1097280"/>
              <a:gd name="connsiteX6" fmla="*/ 44892 w 5792545"/>
              <a:gd name="connsiteY6" fmla="*/ 1097280 h 1097280"/>
              <a:gd name="connsiteX7" fmla="*/ 44888 w 5792545"/>
              <a:gd name="connsiteY7" fmla="*/ 914396 h 1097280"/>
              <a:gd name="connsiteX8" fmla="*/ 44888 w 5792545"/>
              <a:gd name="connsiteY8" fmla="*/ 195947 h 1097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792545" h="1097280">
                <a:moveTo>
                  <a:pt x="44888" y="195947"/>
                </a:moveTo>
                <a:cubicBezTo>
                  <a:pt x="44888" y="94943"/>
                  <a:pt x="-56112" y="0"/>
                  <a:pt x="44892" y="0"/>
                </a:cubicBezTo>
                <a:lnTo>
                  <a:pt x="5609661" y="0"/>
                </a:lnTo>
                <a:cubicBezTo>
                  <a:pt x="5710665" y="0"/>
                  <a:pt x="5792545" y="81880"/>
                  <a:pt x="5792545" y="182884"/>
                </a:cubicBezTo>
                <a:lnTo>
                  <a:pt x="5792545" y="914396"/>
                </a:lnTo>
                <a:cubicBezTo>
                  <a:pt x="5792545" y="1015400"/>
                  <a:pt x="5710665" y="1097280"/>
                  <a:pt x="5609661" y="1097280"/>
                </a:cubicBezTo>
                <a:lnTo>
                  <a:pt x="44892" y="1097280"/>
                </a:lnTo>
                <a:cubicBezTo>
                  <a:pt x="-56112" y="1097280"/>
                  <a:pt x="44888" y="1015400"/>
                  <a:pt x="44888" y="914396"/>
                </a:cubicBezTo>
                <a:lnTo>
                  <a:pt x="44888" y="195947"/>
                </a:lnTo>
                <a:close/>
              </a:path>
            </a:pathLst>
          </a:cu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3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ESPERIMENTI</a:t>
            </a:r>
            <a:endParaRPr lang="it-IT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30" name="Figura a mano libera 29">
            <a:extLst>
              <a:ext uri="{FF2B5EF4-FFF2-40B4-BE49-F238E27FC236}">
                <a16:creationId xmlns:a16="http://schemas.microsoft.com/office/drawing/2014/main" id="{3675BBFB-BCAE-3331-119A-246305BA82C0}"/>
              </a:ext>
            </a:extLst>
          </p:cNvPr>
          <p:cNvSpPr/>
          <p:nvPr/>
        </p:nvSpPr>
        <p:spPr>
          <a:xfrm>
            <a:off x="287384" y="5976592"/>
            <a:ext cx="11617234" cy="858801"/>
          </a:xfrm>
          <a:custGeom>
            <a:avLst/>
            <a:gdLst>
              <a:gd name="connsiteX0" fmla="*/ 305 w 10587677"/>
              <a:gd name="connsiteY0" fmla="*/ 658765 h 1315990"/>
              <a:gd name="connsiteX1" fmla="*/ 1429055 w 10587677"/>
              <a:gd name="connsiteY1" fmla="*/ 87265 h 1315990"/>
              <a:gd name="connsiteX2" fmla="*/ 3429305 w 10587677"/>
              <a:gd name="connsiteY2" fmla="*/ 644478 h 1315990"/>
              <a:gd name="connsiteX3" fmla="*/ 5143805 w 10587677"/>
              <a:gd name="connsiteY3" fmla="*/ 1001665 h 1315990"/>
              <a:gd name="connsiteX4" fmla="*/ 6415393 w 10587677"/>
              <a:gd name="connsiteY4" fmla="*/ 901653 h 1315990"/>
              <a:gd name="connsiteX5" fmla="*/ 7572680 w 10587677"/>
              <a:gd name="connsiteY5" fmla="*/ 1230265 h 1315990"/>
              <a:gd name="connsiteX6" fmla="*/ 8587093 w 10587677"/>
              <a:gd name="connsiteY6" fmla="*/ 1015953 h 1315990"/>
              <a:gd name="connsiteX7" fmla="*/ 9587218 w 10587677"/>
              <a:gd name="connsiteY7" fmla="*/ 1315990 h 1315990"/>
              <a:gd name="connsiteX8" fmla="*/ 10587343 w 10587677"/>
              <a:gd name="connsiteY8" fmla="*/ 1015953 h 1315990"/>
              <a:gd name="connsiteX9" fmla="*/ 9687230 w 10587677"/>
              <a:gd name="connsiteY9" fmla="*/ 1215978 h 1315990"/>
              <a:gd name="connsiteX10" fmla="*/ 8744255 w 10587677"/>
              <a:gd name="connsiteY10" fmla="*/ 930228 h 1315990"/>
              <a:gd name="connsiteX11" fmla="*/ 7686980 w 10587677"/>
              <a:gd name="connsiteY11" fmla="*/ 1158828 h 1315990"/>
              <a:gd name="connsiteX12" fmla="*/ 6543980 w 10587677"/>
              <a:gd name="connsiteY12" fmla="*/ 801640 h 1315990"/>
              <a:gd name="connsiteX13" fmla="*/ 4929493 w 10587677"/>
              <a:gd name="connsiteY13" fmla="*/ 901653 h 1315990"/>
              <a:gd name="connsiteX14" fmla="*/ 1543355 w 10587677"/>
              <a:gd name="connsiteY14" fmla="*/ 1540 h 1315990"/>
              <a:gd name="connsiteX15" fmla="*/ 305 w 10587677"/>
              <a:gd name="connsiteY15" fmla="*/ 658765 h 1315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0587677" h="1315990">
                <a:moveTo>
                  <a:pt x="305" y="658765"/>
                </a:moveTo>
                <a:cubicBezTo>
                  <a:pt x="-18745" y="673053"/>
                  <a:pt x="857555" y="89646"/>
                  <a:pt x="1429055" y="87265"/>
                </a:cubicBezTo>
                <a:cubicBezTo>
                  <a:pt x="2000555" y="84884"/>
                  <a:pt x="2810180" y="492078"/>
                  <a:pt x="3429305" y="644478"/>
                </a:cubicBezTo>
                <a:cubicBezTo>
                  <a:pt x="4048430" y="796878"/>
                  <a:pt x="4646124" y="958803"/>
                  <a:pt x="5143805" y="1001665"/>
                </a:cubicBezTo>
                <a:cubicBezTo>
                  <a:pt x="5641486" y="1044527"/>
                  <a:pt x="6010581" y="863553"/>
                  <a:pt x="6415393" y="901653"/>
                </a:cubicBezTo>
                <a:cubicBezTo>
                  <a:pt x="6820205" y="939753"/>
                  <a:pt x="7210730" y="1211215"/>
                  <a:pt x="7572680" y="1230265"/>
                </a:cubicBezTo>
                <a:cubicBezTo>
                  <a:pt x="7934630" y="1249315"/>
                  <a:pt x="8251337" y="1001665"/>
                  <a:pt x="8587093" y="1015953"/>
                </a:cubicBezTo>
                <a:cubicBezTo>
                  <a:pt x="8922849" y="1030241"/>
                  <a:pt x="9253843" y="1315990"/>
                  <a:pt x="9587218" y="1315990"/>
                </a:cubicBezTo>
                <a:cubicBezTo>
                  <a:pt x="9920593" y="1315990"/>
                  <a:pt x="10570674" y="1032622"/>
                  <a:pt x="10587343" y="1015953"/>
                </a:cubicBezTo>
                <a:cubicBezTo>
                  <a:pt x="10604012" y="999284"/>
                  <a:pt x="9994411" y="1230265"/>
                  <a:pt x="9687230" y="1215978"/>
                </a:cubicBezTo>
                <a:cubicBezTo>
                  <a:pt x="9380049" y="1201691"/>
                  <a:pt x="9077630" y="939753"/>
                  <a:pt x="8744255" y="930228"/>
                </a:cubicBezTo>
                <a:cubicBezTo>
                  <a:pt x="8410880" y="920703"/>
                  <a:pt x="8053692" y="1180259"/>
                  <a:pt x="7686980" y="1158828"/>
                </a:cubicBezTo>
                <a:cubicBezTo>
                  <a:pt x="7320268" y="1137397"/>
                  <a:pt x="7003561" y="844503"/>
                  <a:pt x="6543980" y="801640"/>
                </a:cubicBezTo>
                <a:cubicBezTo>
                  <a:pt x="6084399" y="758778"/>
                  <a:pt x="5762930" y="1035003"/>
                  <a:pt x="4929493" y="901653"/>
                </a:cubicBezTo>
                <a:cubicBezTo>
                  <a:pt x="4096056" y="768303"/>
                  <a:pt x="2369649" y="39640"/>
                  <a:pt x="1543355" y="1540"/>
                </a:cubicBezTo>
                <a:cubicBezTo>
                  <a:pt x="717061" y="-36560"/>
                  <a:pt x="19355" y="644477"/>
                  <a:pt x="305" y="65876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 w="317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1005F9FA-B79C-671A-EAF8-B123DF0399D0}"/>
              </a:ext>
            </a:extLst>
          </p:cNvPr>
          <p:cNvSpPr/>
          <p:nvPr/>
        </p:nvSpPr>
        <p:spPr>
          <a:xfrm>
            <a:off x="4645917" y="1565308"/>
            <a:ext cx="2948062" cy="4097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Delay Traumatologia</a:t>
            </a:r>
          </a:p>
        </p:txBody>
      </p:sp>
    </p:spTree>
    <p:extLst>
      <p:ext uri="{BB962C8B-B14F-4D97-AF65-F5344CB8AC3E}">
        <p14:creationId xmlns:p14="http://schemas.microsoft.com/office/powerpoint/2010/main" val="3574294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1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1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71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71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62268CF4-AC72-AF00-AF21-6EB0DE89D1BE}"/>
              </a:ext>
            </a:extLst>
          </p:cNvPr>
          <p:cNvSpPr/>
          <p:nvPr/>
        </p:nvSpPr>
        <p:spPr>
          <a:xfrm>
            <a:off x="287383" y="182880"/>
            <a:ext cx="11665131" cy="6538595"/>
          </a:xfrm>
          <a:prstGeom prst="rect">
            <a:avLst/>
          </a:prstGeom>
          <a:noFill/>
          <a:ln w="190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78B9524A-B598-D42D-5A97-B6F5F1247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09314" y="6356350"/>
            <a:ext cx="2743200" cy="365125"/>
          </a:xfrm>
        </p:spPr>
        <p:txBody>
          <a:bodyPr/>
          <a:lstStyle/>
          <a:p>
            <a:fld id="{CB1E4CB7-CB13-4810-BF18-BE31AFC64F93}" type="slidenum">
              <a:rPr lang="en-US" smtClean="0"/>
              <a:pPr/>
              <a:t>26</a:t>
            </a:fld>
            <a:endParaRPr lang="en-US" sz="1000" dirty="0"/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0477A470-F60F-B819-06DB-04FB755E227B}"/>
              </a:ext>
            </a:extLst>
          </p:cNvPr>
          <p:cNvSpPr/>
          <p:nvPr/>
        </p:nvSpPr>
        <p:spPr>
          <a:xfrm>
            <a:off x="39189" y="300444"/>
            <a:ext cx="5792545" cy="1097280"/>
          </a:xfrm>
          <a:custGeom>
            <a:avLst/>
            <a:gdLst>
              <a:gd name="connsiteX0" fmla="*/ 0 w 5930537"/>
              <a:gd name="connsiteY0" fmla="*/ 182884 h 1097280"/>
              <a:gd name="connsiteX1" fmla="*/ 182884 w 5930537"/>
              <a:gd name="connsiteY1" fmla="*/ 0 h 1097280"/>
              <a:gd name="connsiteX2" fmla="*/ 5747653 w 5930537"/>
              <a:gd name="connsiteY2" fmla="*/ 0 h 1097280"/>
              <a:gd name="connsiteX3" fmla="*/ 5930537 w 5930537"/>
              <a:gd name="connsiteY3" fmla="*/ 182884 h 1097280"/>
              <a:gd name="connsiteX4" fmla="*/ 5930537 w 5930537"/>
              <a:gd name="connsiteY4" fmla="*/ 914396 h 1097280"/>
              <a:gd name="connsiteX5" fmla="*/ 5747653 w 5930537"/>
              <a:gd name="connsiteY5" fmla="*/ 1097280 h 1097280"/>
              <a:gd name="connsiteX6" fmla="*/ 182884 w 5930537"/>
              <a:gd name="connsiteY6" fmla="*/ 1097280 h 1097280"/>
              <a:gd name="connsiteX7" fmla="*/ 0 w 5930537"/>
              <a:gd name="connsiteY7" fmla="*/ 914396 h 1097280"/>
              <a:gd name="connsiteX8" fmla="*/ 0 w 5930537"/>
              <a:gd name="connsiteY8" fmla="*/ 182884 h 1097280"/>
              <a:gd name="connsiteX0" fmla="*/ 182880 w 5930537"/>
              <a:gd name="connsiteY0" fmla="*/ 195947 h 1097280"/>
              <a:gd name="connsiteX1" fmla="*/ 182884 w 5930537"/>
              <a:gd name="connsiteY1" fmla="*/ 0 h 1097280"/>
              <a:gd name="connsiteX2" fmla="*/ 5747653 w 5930537"/>
              <a:gd name="connsiteY2" fmla="*/ 0 h 1097280"/>
              <a:gd name="connsiteX3" fmla="*/ 5930537 w 5930537"/>
              <a:gd name="connsiteY3" fmla="*/ 182884 h 1097280"/>
              <a:gd name="connsiteX4" fmla="*/ 5930537 w 5930537"/>
              <a:gd name="connsiteY4" fmla="*/ 914396 h 1097280"/>
              <a:gd name="connsiteX5" fmla="*/ 5747653 w 5930537"/>
              <a:gd name="connsiteY5" fmla="*/ 1097280 h 1097280"/>
              <a:gd name="connsiteX6" fmla="*/ 182884 w 5930537"/>
              <a:gd name="connsiteY6" fmla="*/ 1097280 h 1097280"/>
              <a:gd name="connsiteX7" fmla="*/ 0 w 5930537"/>
              <a:gd name="connsiteY7" fmla="*/ 914396 h 1097280"/>
              <a:gd name="connsiteX8" fmla="*/ 182880 w 5930537"/>
              <a:gd name="connsiteY8" fmla="*/ 195947 h 1097280"/>
              <a:gd name="connsiteX0" fmla="*/ 44888 w 5792545"/>
              <a:gd name="connsiteY0" fmla="*/ 195947 h 1097280"/>
              <a:gd name="connsiteX1" fmla="*/ 44892 w 5792545"/>
              <a:gd name="connsiteY1" fmla="*/ 0 h 1097280"/>
              <a:gd name="connsiteX2" fmla="*/ 5609661 w 5792545"/>
              <a:gd name="connsiteY2" fmla="*/ 0 h 1097280"/>
              <a:gd name="connsiteX3" fmla="*/ 5792545 w 5792545"/>
              <a:gd name="connsiteY3" fmla="*/ 182884 h 1097280"/>
              <a:gd name="connsiteX4" fmla="*/ 5792545 w 5792545"/>
              <a:gd name="connsiteY4" fmla="*/ 914396 h 1097280"/>
              <a:gd name="connsiteX5" fmla="*/ 5609661 w 5792545"/>
              <a:gd name="connsiteY5" fmla="*/ 1097280 h 1097280"/>
              <a:gd name="connsiteX6" fmla="*/ 44892 w 5792545"/>
              <a:gd name="connsiteY6" fmla="*/ 1097280 h 1097280"/>
              <a:gd name="connsiteX7" fmla="*/ 44888 w 5792545"/>
              <a:gd name="connsiteY7" fmla="*/ 914396 h 1097280"/>
              <a:gd name="connsiteX8" fmla="*/ 44888 w 5792545"/>
              <a:gd name="connsiteY8" fmla="*/ 195947 h 1097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792545" h="1097280">
                <a:moveTo>
                  <a:pt x="44888" y="195947"/>
                </a:moveTo>
                <a:cubicBezTo>
                  <a:pt x="44888" y="94943"/>
                  <a:pt x="-56112" y="0"/>
                  <a:pt x="44892" y="0"/>
                </a:cubicBezTo>
                <a:lnTo>
                  <a:pt x="5609661" y="0"/>
                </a:lnTo>
                <a:cubicBezTo>
                  <a:pt x="5710665" y="0"/>
                  <a:pt x="5792545" y="81880"/>
                  <a:pt x="5792545" y="182884"/>
                </a:cubicBezTo>
                <a:lnTo>
                  <a:pt x="5792545" y="914396"/>
                </a:lnTo>
                <a:cubicBezTo>
                  <a:pt x="5792545" y="1015400"/>
                  <a:pt x="5710665" y="1097280"/>
                  <a:pt x="5609661" y="1097280"/>
                </a:cubicBezTo>
                <a:lnTo>
                  <a:pt x="44892" y="1097280"/>
                </a:lnTo>
                <a:cubicBezTo>
                  <a:pt x="-56112" y="1097280"/>
                  <a:pt x="44888" y="1015400"/>
                  <a:pt x="44888" y="914396"/>
                </a:cubicBezTo>
                <a:lnTo>
                  <a:pt x="44888" y="195947"/>
                </a:lnTo>
                <a:close/>
              </a:path>
            </a:pathLst>
          </a:cu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3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ESPERIMENTI</a:t>
            </a:r>
            <a:endParaRPr lang="it-IT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30" name="Figura a mano libera 29">
            <a:extLst>
              <a:ext uri="{FF2B5EF4-FFF2-40B4-BE49-F238E27FC236}">
                <a16:creationId xmlns:a16="http://schemas.microsoft.com/office/drawing/2014/main" id="{3675BBFB-BCAE-3331-119A-246305BA82C0}"/>
              </a:ext>
            </a:extLst>
          </p:cNvPr>
          <p:cNvSpPr/>
          <p:nvPr/>
        </p:nvSpPr>
        <p:spPr>
          <a:xfrm>
            <a:off x="287384" y="5976592"/>
            <a:ext cx="11617234" cy="858801"/>
          </a:xfrm>
          <a:custGeom>
            <a:avLst/>
            <a:gdLst>
              <a:gd name="connsiteX0" fmla="*/ 305 w 10587677"/>
              <a:gd name="connsiteY0" fmla="*/ 658765 h 1315990"/>
              <a:gd name="connsiteX1" fmla="*/ 1429055 w 10587677"/>
              <a:gd name="connsiteY1" fmla="*/ 87265 h 1315990"/>
              <a:gd name="connsiteX2" fmla="*/ 3429305 w 10587677"/>
              <a:gd name="connsiteY2" fmla="*/ 644478 h 1315990"/>
              <a:gd name="connsiteX3" fmla="*/ 5143805 w 10587677"/>
              <a:gd name="connsiteY3" fmla="*/ 1001665 h 1315990"/>
              <a:gd name="connsiteX4" fmla="*/ 6415393 w 10587677"/>
              <a:gd name="connsiteY4" fmla="*/ 901653 h 1315990"/>
              <a:gd name="connsiteX5" fmla="*/ 7572680 w 10587677"/>
              <a:gd name="connsiteY5" fmla="*/ 1230265 h 1315990"/>
              <a:gd name="connsiteX6" fmla="*/ 8587093 w 10587677"/>
              <a:gd name="connsiteY6" fmla="*/ 1015953 h 1315990"/>
              <a:gd name="connsiteX7" fmla="*/ 9587218 w 10587677"/>
              <a:gd name="connsiteY7" fmla="*/ 1315990 h 1315990"/>
              <a:gd name="connsiteX8" fmla="*/ 10587343 w 10587677"/>
              <a:gd name="connsiteY8" fmla="*/ 1015953 h 1315990"/>
              <a:gd name="connsiteX9" fmla="*/ 9687230 w 10587677"/>
              <a:gd name="connsiteY9" fmla="*/ 1215978 h 1315990"/>
              <a:gd name="connsiteX10" fmla="*/ 8744255 w 10587677"/>
              <a:gd name="connsiteY10" fmla="*/ 930228 h 1315990"/>
              <a:gd name="connsiteX11" fmla="*/ 7686980 w 10587677"/>
              <a:gd name="connsiteY11" fmla="*/ 1158828 h 1315990"/>
              <a:gd name="connsiteX12" fmla="*/ 6543980 w 10587677"/>
              <a:gd name="connsiteY12" fmla="*/ 801640 h 1315990"/>
              <a:gd name="connsiteX13" fmla="*/ 4929493 w 10587677"/>
              <a:gd name="connsiteY13" fmla="*/ 901653 h 1315990"/>
              <a:gd name="connsiteX14" fmla="*/ 1543355 w 10587677"/>
              <a:gd name="connsiteY14" fmla="*/ 1540 h 1315990"/>
              <a:gd name="connsiteX15" fmla="*/ 305 w 10587677"/>
              <a:gd name="connsiteY15" fmla="*/ 658765 h 1315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0587677" h="1315990">
                <a:moveTo>
                  <a:pt x="305" y="658765"/>
                </a:moveTo>
                <a:cubicBezTo>
                  <a:pt x="-18745" y="673053"/>
                  <a:pt x="857555" y="89646"/>
                  <a:pt x="1429055" y="87265"/>
                </a:cubicBezTo>
                <a:cubicBezTo>
                  <a:pt x="2000555" y="84884"/>
                  <a:pt x="2810180" y="492078"/>
                  <a:pt x="3429305" y="644478"/>
                </a:cubicBezTo>
                <a:cubicBezTo>
                  <a:pt x="4048430" y="796878"/>
                  <a:pt x="4646124" y="958803"/>
                  <a:pt x="5143805" y="1001665"/>
                </a:cubicBezTo>
                <a:cubicBezTo>
                  <a:pt x="5641486" y="1044527"/>
                  <a:pt x="6010581" y="863553"/>
                  <a:pt x="6415393" y="901653"/>
                </a:cubicBezTo>
                <a:cubicBezTo>
                  <a:pt x="6820205" y="939753"/>
                  <a:pt x="7210730" y="1211215"/>
                  <a:pt x="7572680" y="1230265"/>
                </a:cubicBezTo>
                <a:cubicBezTo>
                  <a:pt x="7934630" y="1249315"/>
                  <a:pt x="8251337" y="1001665"/>
                  <a:pt x="8587093" y="1015953"/>
                </a:cubicBezTo>
                <a:cubicBezTo>
                  <a:pt x="8922849" y="1030241"/>
                  <a:pt x="9253843" y="1315990"/>
                  <a:pt x="9587218" y="1315990"/>
                </a:cubicBezTo>
                <a:cubicBezTo>
                  <a:pt x="9920593" y="1315990"/>
                  <a:pt x="10570674" y="1032622"/>
                  <a:pt x="10587343" y="1015953"/>
                </a:cubicBezTo>
                <a:cubicBezTo>
                  <a:pt x="10604012" y="999284"/>
                  <a:pt x="9994411" y="1230265"/>
                  <a:pt x="9687230" y="1215978"/>
                </a:cubicBezTo>
                <a:cubicBezTo>
                  <a:pt x="9380049" y="1201691"/>
                  <a:pt x="9077630" y="939753"/>
                  <a:pt x="8744255" y="930228"/>
                </a:cubicBezTo>
                <a:cubicBezTo>
                  <a:pt x="8410880" y="920703"/>
                  <a:pt x="8053692" y="1180259"/>
                  <a:pt x="7686980" y="1158828"/>
                </a:cubicBezTo>
                <a:cubicBezTo>
                  <a:pt x="7320268" y="1137397"/>
                  <a:pt x="7003561" y="844503"/>
                  <a:pt x="6543980" y="801640"/>
                </a:cubicBezTo>
                <a:cubicBezTo>
                  <a:pt x="6084399" y="758778"/>
                  <a:pt x="5762930" y="1035003"/>
                  <a:pt x="4929493" y="901653"/>
                </a:cubicBezTo>
                <a:cubicBezTo>
                  <a:pt x="4096056" y="768303"/>
                  <a:pt x="2369649" y="39640"/>
                  <a:pt x="1543355" y="1540"/>
                </a:cubicBezTo>
                <a:cubicBezTo>
                  <a:pt x="717061" y="-36560"/>
                  <a:pt x="19355" y="644477"/>
                  <a:pt x="305" y="65876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 w="317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E8DAEFB4-D03D-2D1F-5024-DF83919821A9}"/>
              </a:ext>
            </a:extLst>
          </p:cNvPr>
          <p:cNvSpPr/>
          <p:nvPr/>
        </p:nvSpPr>
        <p:spPr>
          <a:xfrm>
            <a:off x="5026610" y="1657976"/>
            <a:ext cx="2138779" cy="4097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Delay  p. medici</a:t>
            </a:r>
          </a:p>
        </p:txBody>
      </p:sp>
      <p:pic>
        <p:nvPicPr>
          <p:cNvPr id="8193" name="Picture 1" descr="page29image64752272">
            <a:extLst>
              <a:ext uri="{FF2B5EF4-FFF2-40B4-BE49-F238E27FC236}">
                <a16:creationId xmlns:a16="http://schemas.microsoft.com/office/drawing/2014/main" id="{FE218B02-FF2B-780A-F4C6-7EF004BF9E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68" t="11592" r="8832" b="4796"/>
          <a:stretch/>
        </p:blipFill>
        <p:spPr bwMode="auto">
          <a:xfrm>
            <a:off x="563735" y="2327944"/>
            <a:ext cx="5377325" cy="3250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B805C26A-427A-C1AF-59E1-2E5AFBD99A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/>
          <a:srcRect l="4585" t="11498" r="8942" b="229"/>
          <a:stretch/>
        </p:blipFill>
        <p:spPr bwMode="auto">
          <a:xfrm>
            <a:off x="6603999" y="2327944"/>
            <a:ext cx="5024265" cy="3441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2827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1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1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81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81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62268CF4-AC72-AF00-AF21-6EB0DE89D1BE}"/>
              </a:ext>
            </a:extLst>
          </p:cNvPr>
          <p:cNvSpPr/>
          <p:nvPr/>
        </p:nvSpPr>
        <p:spPr>
          <a:xfrm>
            <a:off x="287383" y="182880"/>
            <a:ext cx="11665131" cy="6538595"/>
          </a:xfrm>
          <a:prstGeom prst="rect">
            <a:avLst/>
          </a:prstGeom>
          <a:noFill/>
          <a:ln w="190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78B9524A-B598-D42D-5A97-B6F5F1247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09314" y="6356350"/>
            <a:ext cx="2743200" cy="365125"/>
          </a:xfrm>
        </p:spPr>
        <p:txBody>
          <a:bodyPr/>
          <a:lstStyle/>
          <a:p>
            <a:fld id="{CB1E4CB7-CB13-4810-BF18-BE31AFC64F93}" type="slidenum">
              <a:rPr lang="en-US" smtClean="0"/>
              <a:pPr/>
              <a:t>27</a:t>
            </a:fld>
            <a:endParaRPr lang="en-US" sz="1000" dirty="0"/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0477A470-F60F-B819-06DB-04FB755E227B}"/>
              </a:ext>
            </a:extLst>
          </p:cNvPr>
          <p:cNvSpPr/>
          <p:nvPr/>
        </p:nvSpPr>
        <p:spPr>
          <a:xfrm>
            <a:off x="39189" y="300444"/>
            <a:ext cx="5792545" cy="1097280"/>
          </a:xfrm>
          <a:custGeom>
            <a:avLst/>
            <a:gdLst>
              <a:gd name="connsiteX0" fmla="*/ 0 w 5930537"/>
              <a:gd name="connsiteY0" fmla="*/ 182884 h 1097280"/>
              <a:gd name="connsiteX1" fmla="*/ 182884 w 5930537"/>
              <a:gd name="connsiteY1" fmla="*/ 0 h 1097280"/>
              <a:gd name="connsiteX2" fmla="*/ 5747653 w 5930537"/>
              <a:gd name="connsiteY2" fmla="*/ 0 h 1097280"/>
              <a:gd name="connsiteX3" fmla="*/ 5930537 w 5930537"/>
              <a:gd name="connsiteY3" fmla="*/ 182884 h 1097280"/>
              <a:gd name="connsiteX4" fmla="*/ 5930537 w 5930537"/>
              <a:gd name="connsiteY4" fmla="*/ 914396 h 1097280"/>
              <a:gd name="connsiteX5" fmla="*/ 5747653 w 5930537"/>
              <a:gd name="connsiteY5" fmla="*/ 1097280 h 1097280"/>
              <a:gd name="connsiteX6" fmla="*/ 182884 w 5930537"/>
              <a:gd name="connsiteY6" fmla="*/ 1097280 h 1097280"/>
              <a:gd name="connsiteX7" fmla="*/ 0 w 5930537"/>
              <a:gd name="connsiteY7" fmla="*/ 914396 h 1097280"/>
              <a:gd name="connsiteX8" fmla="*/ 0 w 5930537"/>
              <a:gd name="connsiteY8" fmla="*/ 182884 h 1097280"/>
              <a:gd name="connsiteX0" fmla="*/ 182880 w 5930537"/>
              <a:gd name="connsiteY0" fmla="*/ 195947 h 1097280"/>
              <a:gd name="connsiteX1" fmla="*/ 182884 w 5930537"/>
              <a:gd name="connsiteY1" fmla="*/ 0 h 1097280"/>
              <a:gd name="connsiteX2" fmla="*/ 5747653 w 5930537"/>
              <a:gd name="connsiteY2" fmla="*/ 0 h 1097280"/>
              <a:gd name="connsiteX3" fmla="*/ 5930537 w 5930537"/>
              <a:gd name="connsiteY3" fmla="*/ 182884 h 1097280"/>
              <a:gd name="connsiteX4" fmla="*/ 5930537 w 5930537"/>
              <a:gd name="connsiteY4" fmla="*/ 914396 h 1097280"/>
              <a:gd name="connsiteX5" fmla="*/ 5747653 w 5930537"/>
              <a:gd name="connsiteY5" fmla="*/ 1097280 h 1097280"/>
              <a:gd name="connsiteX6" fmla="*/ 182884 w 5930537"/>
              <a:gd name="connsiteY6" fmla="*/ 1097280 h 1097280"/>
              <a:gd name="connsiteX7" fmla="*/ 0 w 5930537"/>
              <a:gd name="connsiteY7" fmla="*/ 914396 h 1097280"/>
              <a:gd name="connsiteX8" fmla="*/ 182880 w 5930537"/>
              <a:gd name="connsiteY8" fmla="*/ 195947 h 1097280"/>
              <a:gd name="connsiteX0" fmla="*/ 44888 w 5792545"/>
              <a:gd name="connsiteY0" fmla="*/ 195947 h 1097280"/>
              <a:gd name="connsiteX1" fmla="*/ 44892 w 5792545"/>
              <a:gd name="connsiteY1" fmla="*/ 0 h 1097280"/>
              <a:gd name="connsiteX2" fmla="*/ 5609661 w 5792545"/>
              <a:gd name="connsiteY2" fmla="*/ 0 h 1097280"/>
              <a:gd name="connsiteX3" fmla="*/ 5792545 w 5792545"/>
              <a:gd name="connsiteY3" fmla="*/ 182884 h 1097280"/>
              <a:gd name="connsiteX4" fmla="*/ 5792545 w 5792545"/>
              <a:gd name="connsiteY4" fmla="*/ 914396 h 1097280"/>
              <a:gd name="connsiteX5" fmla="*/ 5609661 w 5792545"/>
              <a:gd name="connsiteY5" fmla="*/ 1097280 h 1097280"/>
              <a:gd name="connsiteX6" fmla="*/ 44892 w 5792545"/>
              <a:gd name="connsiteY6" fmla="*/ 1097280 h 1097280"/>
              <a:gd name="connsiteX7" fmla="*/ 44888 w 5792545"/>
              <a:gd name="connsiteY7" fmla="*/ 914396 h 1097280"/>
              <a:gd name="connsiteX8" fmla="*/ 44888 w 5792545"/>
              <a:gd name="connsiteY8" fmla="*/ 195947 h 1097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792545" h="1097280">
                <a:moveTo>
                  <a:pt x="44888" y="195947"/>
                </a:moveTo>
                <a:cubicBezTo>
                  <a:pt x="44888" y="94943"/>
                  <a:pt x="-56112" y="0"/>
                  <a:pt x="44892" y="0"/>
                </a:cubicBezTo>
                <a:lnTo>
                  <a:pt x="5609661" y="0"/>
                </a:lnTo>
                <a:cubicBezTo>
                  <a:pt x="5710665" y="0"/>
                  <a:pt x="5792545" y="81880"/>
                  <a:pt x="5792545" y="182884"/>
                </a:cubicBezTo>
                <a:lnTo>
                  <a:pt x="5792545" y="914396"/>
                </a:lnTo>
                <a:cubicBezTo>
                  <a:pt x="5792545" y="1015400"/>
                  <a:pt x="5710665" y="1097280"/>
                  <a:pt x="5609661" y="1097280"/>
                </a:cubicBezTo>
                <a:lnTo>
                  <a:pt x="44892" y="1097280"/>
                </a:lnTo>
                <a:cubicBezTo>
                  <a:pt x="-56112" y="1097280"/>
                  <a:pt x="44888" y="1015400"/>
                  <a:pt x="44888" y="914396"/>
                </a:cubicBezTo>
                <a:lnTo>
                  <a:pt x="44888" y="195947"/>
                </a:lnTo>
                <a:close/>
              </a:path>
            </a:pathLst>
          </a:cu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3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ESPERIMENTI</a:t>
            </a:r>
            <a:endParaRPr lang="it-IT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30" name="Figura a mano libera 29">
            <a:extLst>
              <a:ext uri="{FF2B5EF4-FFF2-40B4-BE49-F238E27FC236}">
                <a16:creationId xmlns:a16="http://schemas.microsoft.com/office/drawing/2014/main" id="{3675BBFB-BCAE-3331-119A-246305BA82C0}"/>
              </a:ext>
            </a:extLst>
          </p:cNvPr>
          <p:cNvSpPr/>
          <p:nvPr/>
        </p:nvSpPr>
        <p:spPr>
          <a:xfrm>
            <a:off x="287384" y="5976592"/>
            <a:ext cx="11617234" cy="858801"/>
          </a:xfrm>
          <a:custGeom>
            <a:avLst/>
            <a:gdLst>
              <a:gd name="connsiteX0" fmla="*/ 305 w 10587677"/>
              <a:gd name="connsiteY0" fmla="*/ 658765 h 1315990"/>
              <a:gd name="connsiteX1" fmla="*/ 1429055 w 10587677"/>
              <a:gd name="connsiteY1" fmla="*/ 87265 h 1315990"/>
              <a:gd name="connsiteX2" fmla="*/ 3429305 w 10587677"/>
              <a:gd name="connsiteY2" fmla="*/ 644478 h 1315990"/>
              <a:gd name="connsiteX3" fmla="*/ 5143805 w 10587677"/>
              <a:gd name="connsiteY3" fmla="*/ 1001665 h 1315990"/>
              <a:gd name="connsiteX4" fmla="*/ 6415393 w 10587677"/>
              <a:gd name="connsiteY4" fmla="*/ 901653 h 1315990"/>
              <a:gd name="connsiteX5" fmla="*/ 7572680 w 10587677"/>
              <a:gd name="connsiteY5" fmla="*/ 1230265 h 1315990"/>
              <a:gd name="connsiteX6" fmla="*/ 8587093 w 10587677"/>
              <a:gd name="connsiteY6" fmla="*/ 1015953 h 1315990"/>
              <a:gd name="connsiteX7" fmla="*/ 9587218 w 10587677"/>
              <a:gd name="connsiteY7" fmla="*/ 1315990 h 1315990"/>
              <a:gd name="connsiteX8" fmla="*/ 10587343 w 10587677"/>
              <a:gd name="connsiteY8" fmla="*/ 1015953 h 1315990"/>
              <a:gd name="connsiteX9" fmla="*/ 9687230 w 10587677"/>
              <a:gd name="connsiteY9" fmla="*/ 1215978 h 1315990"/>
              <a:gd name="connsiteX10" fmla="*/ 8744255 w 10587677"/>
              <a:gd name="connsiteY10" fmla="*/ 930228 h 1315990"/>
              <a:gd name="connsiteX11" fmla="*/ 7686980 w 10587677"/>
              <a:gd name="connsiteY11" fmla="*/ 1158828 h 1315990"/>
              <a:gd name="connsiteX12" fmla="*/ 6543980 w 10587677"/>
              <a:gd name="connsiteY12" fmla="*/ 801640 h 1315990"/>
              <a:gd name="connsiteX13" fmla="*/ 4929493 w 10587677"/>
              <a:gd name="connsiteY13" fmla="*/ 901653 h 1315990"/>
              <a:gd name="connsiteX14" fmla="*/ 1543355 w 10587677"/>
              <a:gd name="connsiteY14" fmla="*/ 1540 h 1315990"/>
              <a:gd name="connsiteX15" fmla="*/ 305 w 10587677"/>
              <a:gd name="connsiteY15" fmla="*/ 658765 h 1315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0587677" h="1315990">
                <a:moveTo>
                  <a:pt x="305" y="658765"/>
                </a:moveTo>
                <a:cubicBezTo>
                  <a:pt x="-18745" y="673053"/>
                  <a:pt x="857555" y="89646"/>
                  <a:pt x="1429055" y="87265"/>
                </a:cubicBezTo>
                <a:cubicBezTo>
                  <a:pt x="2000555" y="84884"/>
                  <a:pt x="2810180" y="492078"/>
                  <a:pt x="3429305" y="644478"/>
                </a:cubicBezTo>
                <a:cubicBezTo>
                  <a:pt x="4048430" y="796878"/>
                  <a:pt x="4646124" y="958803"/>
                  <a:pt x="5143805" y="1001665"/>
                </a:cubicBezTo>
                <a:cubicBezTo>
                  <a:pt x="5641486" y="1044527"/>
                  <a:pt x="6010581" y="863553"/>
                  <a:pt x="6415393" y="901653"/>
                </a:cubicBezTo>
                <a:cubicBezTo>
                  <a:pt x="6820205" y="939753"/>
                  <a:pt x="7210730" y="1211215"/>
                  <a:pt x="7572680" y="1230265"/>
                </a:cubicBezTo>
                <a:cubicBezTo>
                  <a:pt x="7934630" y="1249315"/>
                  <a:pt x="8251337" y="1001665"/>
                  <a:pt x="8587093" y="1015953"/>
                </a:cubicBezTo>
                <a:cubicBezTo>
                  <a:pt x="8922849" y="1030241"/>
                  <a:pt x="9253843" y="1315990"/>
                  <a:pt x="9587218" y="1315990"/>
                </a:cubicBezTo>
                <a:cubicBezTo>
                  <a:pt x="9920593" y="1315990"/>
                  <a:pt x="10570674" y="1032622"/>
                  <a:pt x="10587343" y="1015953"/>
                </a:cubicBezTo>
                <a:cubicBezTo>
                  <a:pt x="10604012" y="999284"/>
                  <a:pt x="9994411" y="1230265"/>
                  <a:pt x="9687230" y="1215978"/>
                </a:cubicBezTo>
                <a:cubicBezTo>
                  <a:pt x="9380049" y="1201691"/>
                  <a:pt x="9077630" y="939753"/>
                  <a:pt x="8744255" y="930228"/>
                </a:cubicBezTo>
                <a:cubicBezTo>
                  <a:pt x="8410880" y="920703"/>
                  <a:pt x="8053692" y="1180259"/>
                  <a:pt x="7686980" y="1158828"/>
                </a:cubicBezTo>
                <a:cubicBezTo>
                  <a:pt x="7320268" y="1137397"/>
                  <a:pt x="7003561" y="844503"/>
                  <a:pt x="6543980" y="801640"/>
                </a:cubicBezTo>
                <a:cubicBezTo>
                  <a:pt x="6084399" y="758778"/>
                  <a:pt x="5762930" y="1035003"/>
                  <a:pt x="4929493" y="901653"/>
                </a:cubicBezTo>
                <a:cubicBezTo>
                  <a:pt x="4096056" y="768303"/>
                  <a:pt x="2369649" y="39640"/>
                  <a:pt x="1543355" y="1540"/>
                </a:cubicBezTo>
                <a:cubicBezTo>
                  <a:pt x="717061" y="-36560"/>
                  <a:pt x="19355" y="644477"/>
                  <a:pt x="305" y="65876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 w="317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1005F9FA-B79C-671A-EAF8-B123DF0399D0}"/>
              </a:ext>
            </a:extLst>
          </p:cNvPr>
          <p:cNvSpPr/>
          <p:nvPr/>
        </p:nvSpPr>
        <p:spPr>
          <a:xfrm>
            <a:off x="5071289" y="1555372"/>
            <a:ext cx="2138779" cy="4097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Delay p. minori</a:t>
            </a:r>
          </a:p>
        </p:txBody>
      </p:sp>
      <p:pic>
        <p:nvPicPr>
          <p:cNvPr id="8193" name="Picture 1">
            <a:extLst>
              <a:ext uri="{FF2B5EF4-FFF2-40B4-BE49-F238E27FC236}">
                <a16:creationId xmlns:a16="http://schemas.microsoft.com/office/drawing/2014/main" id="{FE218B02-FF2B-780A-F4C6-7EF004BF9E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/>
          <a:srcRect l="8409" t="11371" r="8828"/>
          <a:stretch/>
        </p:blipFill>
        <p:spPr bwMode="auto">
          <a:xfrm>
            <a:off x="6567407" y="2272271"/>
            <a:ext cx="5283814" cy="3397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page30image64754560">
            <a:extLst>
              <a:ext uri="{FF2B5EF4-FFF2-40B4-BE49-F238E27FC236}">
                <a16:creationId xmlns:a16="http://schemas.microsoft.com/office/drawing/2014/main" id="{B805C26A-427A-C1AF-59E1-2E5AFBD99A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70" t="11429" r="9558" b="5062"/>
          <a:stretch/>
        </p:blipFill>
        <p:spPr bwMode="auto">
          <a:xfrm>
            <a:off x="410704" y="2276568"/>
            <a:ext cx="5421030" cy="3250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2176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1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1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81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81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ttangolo 19">
            <a:extLst>
              <a:ext uri="{FF2B5EF4-FFF2-40B4-BE49-F238E27FC236}">
                <a16:creationId xmlns:a16="http://schemas.microsoft.com/office/drawing/2014/main" id="{00014FF6-9BBC-1FBC-D18F-2D617ECFE786}"/>
              </a:ext>
            </a:extLst>
          </p:cNvPr>
          <p:cNvSpPr/>
          <p:nvPr/>
        </p:nvSpPr>
        <p:spPr>
          <a:xfrm>
            <a:off x="287383" y="182880"/>
            <a:ext cx="11665131" cy="6538595"/>
          </a:xfrm>
          <a:prstGeom prst="rect">
            <a:avLst/>
          </a:prstGeom>
          <a:noFill/>
          <a:ln w="190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78B9524A-B598-D42D-5A97-B6F5F1247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09314" y="6356350"/>
            <a:ext cx="2743200" cy="365125"/>
          </a:xfrm>
        </p:spPr>
        <p:txBody>
          <a:bodyPr/>
          <a:lstStyle/>
          <a:p>
            <a:fld id="{CB1E4CB7-CB13-4810-BF18-BE31AFC64F93}" type="slidenum">
              <a:rPr lang="en-US" smtClean="0"/>
              <a:pPr/>
              <a:t>28</a:t>
            </a:fld>
            <a:endParaRPr lang="en-US" sz="1000" dirty="0"/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0477A470-F60F-B819-06DB-04FB755E227B}"/>
              </a:ext>
            </a:extLst>
          </p:cNvPr>
          <p:cNvSpPr/>
          <p:nvPr/>
        </p:nvSpPr>
        <p:spPr>
          <a:xfrm>
            <a:off x="39189" y="300444"/>
            <a:ext cx="5792545" cy="1097280"/>
          </a:xfrm>
          <a:custGeom>
            <a:avLst/>
            <a:gdLst>
              <a:gd name="connsiteX0" fmla="*/ 0 w 5930537"/>
              <a:gd name="connsiteY0" fmla="*/ 182884 h 1097280"/>
              <a:gd name="connsiteX1" fmla="*/ 182884 w 5930537"/>
              <a:gd name="connsiteY1" fmla="*/ 0 h 1097280"/>
              <a:gd name="connsiteX2" fmla="*/ 5747653 w 5930537"/>
              <a:gd name="connsiteY2" fmla="*/ 0 h 1097280"/>
              <a:gd name="connsiteX3" fmla="*/ 5930537 w 5930537"/>
              <a:gd name="connsiteY3" fmla="*/ 182884 h 1097280"/>
              <a:gd name="connsiteX4" fmla="*/ 5930537 w 5930537"/>
              <a:gd name="connsiteY4" fmla="*/ 914396 h 1097280"/>
              <a:gd name="connsiteX5" fmla="*/ 5747653 w 5930537"/>
              <a:gd name="connsiteY5" fmla="*/ 1097280 h 1097280"/>
              <a:gd name="connsiteX6" fmla="*/ 182884 w 5930537"/>
              <a:gd name="connsiteY6" fmla="*/ 1097280 h 1097280"/>
              <a:gd name="connsiteX7" fmla="*/ 0 w 5930537"/>
              <a:gd name="connsiteY7" fmla="*/ 914396 h 1097280"/>
              <a:gd name="connsiteX8" fmla="*/ 0 w 5930537"/>
              <a:gd name="connsiteY8" fmla="*/ 182884 h 1097280"/>
              <a:gd name="connsiteX0" fmla="*/ 182880 w 5930537"/>
              <a:gd name="connsiteY0" fmla="*/ 195947 h 1097280"/>
              <a:gd name="connsiteX1" fmla="*/ 182884 w 5930537"/>
              <a:gd name="connsiteY1" fmla="*/ 0 h 1097280"/>
              <a:gd name="connsiteX2" fmla="*/ 5747653 w 5930537"/>
              <a:gd name="connsiteY2" fmla="*/ 0 h 1097280"/>
              <a:gd name="connsiteX3" fmla="*/ 5930537 w 5930537"/>
              <a:gd name="connsiteY3" fmla="*/ 182884 h 1097280"/>
              <a:gd name="connsiteX4" fmla="*/ 5930537 w 5930537"/>
              <a:gd name="connsiteY4" fmla="*/ 914396 h 1097280"/>
              <a:gd name="connsiteX5" fmla="*/ 5747653 w 5930537"/>
              <a:gd name="connsiteY5" fmla="*/ 1097280 h 1097280"/>
              <a:gd name="connsiteX6" fmla="*/ 182884 w 5930537"/>
              <a:gd name="connsiteY6" fmla="*/ 1097280 h 1097280"/>
              <a:gd name="connsiteX7" fmla="*/ 0 w 5930537"/>
              <a:gd name="connsiteY7" fmla="*/ 914396 h 1097280"/>
              <a:gd name="connsiteX8" fmla="*/ 182880 w 5930537"/>
              <a:gd name="connsiteY8" fmla="*/ 195947 h 1097280"/>
              <a:gd name="connsiteX0" fmla="*/ 44888 w 5792545"/>
              <a:gd name="connsiteY0" fmla="*/ 195947 h 1097280"/>
              <a:gd name="connsiteX1" fmla="*/ 44892 w 5792545"/>
              <a:gd name="connsiteY1" fmla="*/ 0 h 1097280"/>
              <a:gd name="connsiteX2" fmla="*/ 5609661 w 5792545"/>
              <a:gd name="connsiteY2" fmla="*/ 0 h 1097280"/>
              <a:gd name="connsiteX3" fmla="*/ 5792545 w 5792545"/>
              <a:gd name="connsiteY3" fmla="*/ 182884 h 1097280"/>
              <a:gd name="connsiteX4" fmla="*/ 5792545 w 5792545"/>
              <a:gd name="connsiteY4" fmla="*/ 914396 h 1097280"/>
              <a:gd name="connsiteX5" fmla="*/ 5609661 w 5792545"/>
              <a:gd name="connsiteY5" fmla="*/ 1097280 h 1097280"/>
              <a:gd name="connsiteX6" fmla="*/ 44892 w 5792545"/>
              <a:gd name="connsiteY6" fmla="*/ 1097280 h 1097280"/>
              <a:gd name="connsiteX7" fmla="*/ 44888 w 5792545"/>
              <a:gd name="connsiteY7" fmla="*/ 914396 h 1097280"/>
              <a:gd name="connsiteX8" fmla="*/ 44888 w 5792545"/>
              <a:gd name="connsiteY8" fmla="*/ 195947 h 1097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792545" h="1097280">
                <a:moveTo>
                  <a:pt x="44888" y="195947"/>
                </a:moveTo>
                <a:cubicBezTo>
                  <a:pt x="44888" y="94943"/>
                  <a:pt x="-56112" y="0"/>
                  <a:pt x="44892" y="0"/>
                </a:cubicBezTo>
                <a:lnTo>
                  <a:pt x="5609661" y="0"/>
                </a:lnTo>
                <a:cubicBezTo>
                  <a:pt x="5710665" y="0"/>
                  <a:pt x="5792545" y="81880"/>
                  <a:pt x="5792545" y="182884"/>
                </a:cubicBezTo>
                <a:lnTo>
                  <a:pt x="5792545" y="914396"/>
                </a:lnTo>
                <a:cubicBezTo>
                  <a:pt x="5792545" y="1015400"/>
                  <a:pt x="5710665" y="1097280"/>
                  <a:pt x="5609661" y="1097280"/>
                </a:cubicBezTo>
                <a:lnTo>
                  <a:pt x="44892" y="1097280"/>
                </a:lnTo>
                <a:cubicBezTo>
                  <a:pt x="-56112" y="1097280"/>
                  <a:pt x="44888" y="1015400"/>
                  <a:pt x="44888" y="914396"/>
                </a:cubicBezTo>
                <a:lnTo>
                  <a:pt x="44888" y="195947"/>
                </a:lnTo>
                <a:close/>
              </a:path>
            </a:pathLst>
          </a:cu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3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ESPERIMENTI</a:t>
            </a:r>
            <a:endParaRPr lang="it-IT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8" name="Figura a mano libera 27">
            <a:extLst>
              <a:ext uri="{FF2B5EF4-FFF2-40B4-BE49-F238E27FC236}">
                <a16:creationId xmlns:a16="http://schemas.microsoft.com/office/drawing/2014/main" id="{A731FC8B-C86D-40E4-3DF7-B2E5617CF367}"/>
              </a:ext>
            </a:extLst>
          </p:cNvPr>
          <p:cNvSpPr/>
          <p:nvPr/>
        </p:nvSpPr>
        <p:spPr>
          <a:xfrm>
            <a:off x="398874" y="3538933"/>
            <a:ext cx="5134033" cy="201567"/>
          </a:xfrm>
          <a:custGeom>
            <a:avLst/>
            <a:gdLst>
              <a:gd name="connsiteX0" fmla="*/ 112105 w 4323721"/>
              <a:gd name="connsiteY0" fmla="*/ 193333 h 471490"/>
              <a:gd name="connsiteX1" fmla="*/ 1155092 w 4323721"/>
              <a:gd name="connsiteY1" fmla="*/ 7595 h 471490"/>
              <a:gd name="connsiteX2" fmla="*/ 2369530 w 4323721"/>
              <a:gd name="connsiteY2" fmla="*/ 464795 h 471490"/>
              <a:gd name="connsiteX3" fmla="*/ 3012467 w 4323721"/>
              <a:gd name="connsiteY3" fmla="*/ 279058 h 471490"/>
              <a:gd name="connsiteX4" fmla="*/ 3841142 w 4323721"/>
              <a:gd name="connsiteY4" fmla="*/ 264770 h 471490"/>
              <a:gd name="connsiteX5" fmla="*/ 4255480 w 4323721"/>
              <a:gd name="connsiteY5" fmla="*/ 407645 h 471490"/>
              <a:gd name="connsiteX6" fmla="*/ 2412392 w 4323721"/>
              <a:gd name="connsiteY6" fmla="*/ 336208 h 471490"/>
              <a:gd name="connsiteX7" fmla="*/ 1397980 w 4323721"/>
              <a:gd name="connsiteY7" fmla="*/ 207620 h 471490"/>
              <a:gd name="connsiteX8" fmla="*/ 483580 w 4323721"/>
              <a:gd name="connsiteY8" fmla="*/ 293345 h 471490"/>
              <a:gd name="connsiteX9" fmla="*/ 69242 w 4323721"/>
              <a:gd name="connsiteY9" fmla="*/ 379070 h 471490"/>
              <a:gd name="connsiteX10" fmla="*/ 112105 w 4323721"/>
              <a:gd name="connsiteY10" fmla="*/ 193333 h 471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323721" h="471490">
                <a:moveTo>
                  <a:pt x="112105" y="193333"/>
                </a:moveTo>
                <a:cubicBezTo>
                  <a:pt x="293080" y="131420"/>
                  <a:pt x="778855" y="-37649"/>
                  <a:pt x="1155092" y="7595"/>
                </a:cubicBezTo>
                <a:cubicBezTo>
                  <a:pt x="1531329" y="52839"/>
                  <a:pt x="2059968" y="419551"/>
                  <a:pt x="2369530" y="464795"/>
                </a:cubicBezTo>
                <a:cubicBezTo>
                  <a:pt x="2679092" y="510039"/>
                  <a:pt x="2767198" y="312395"/>
                  <a:pt x="3012467" y="279058"/>
                </a:cubicBezTo>
                <a:cubicBezTo>
                  <a:pt x="3257736" y="245721"/>
                  <a:pt x="3633973" y="243339"/>
                  <a:pt x="3841142" y="264770"/>
                </a:cubicBezTo>
                <a:cubicBezTo>
                  <a:pt x="4048311" y="286201"/>
                  <a:pt x="4493605" y="395739"/>
                  <a:pt x="4255480" y="407645"/>
                </a:cubicBezTo>
                <a:cubicBezTo>
                  <a:pt x="4017355" y="419551"/>
                  <a:pt x="2888642" y="369546"/>
                  <a:pt x="2412392" y="336208"/>
                </a:cubicBezTo>
                <a:cubicBezTo>
                  <a:pt x="1936142" y="302871"/>
                  <a:pt x="1719449" y="214764"/>
                  <a:pt x="1397980" y="207620"/>
                </a:cubicBezTo>
                <a:cubicBezTo>
                  <a:pt x="1076511" y="200476"/>
                  <a:pt x="705036" y="264770"/>
                  <a:pt x="483580" y="293345"/>
                </a:cubicBezTo>
                <a:cubicBezTo>
                  <a:pt x="262124" y="321920"/>
                  <a:pt x="128773" y="402883"/>
                  <a:pt x="69242" y="379070"/>
                </a:cubicBezTo>
                <a:cubicBezTo>
                  <a:pt x="9711" y="355258"/>
                  <a:pt x="-68870" y="255246"/>
                  <a:pt x="112105" y="193333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0" name="Figura a mano libera 29">
            <a:extLst>
              <a:ext uri="{FF2B5EF4-FFF2-40B4-BE49-F238E27FC236}">
                <a16:creationId xmlns:a16="http://schemas.microsoft.com/office/drawing/2014/main" id="{3675BBFB-BCAE-3331-119A-246305BA82C0}"/>
              </a:ext>
            </a:extLst>
          </p:cNvPr>
          <p:cNvSpPr/>
          <p:nvPr/>
        </p:nvSpPr>
        <p:spPr>
          <a:xfrm>
            <a:off x="287384" y="5976592"/>
            <a:ext cx="11617234" cy="858801"/>
          </a:xfrm>
          <a:custGeom>
            <a:avLst/>
            <a:gdLst>
              <a:gd name="connsiteX0" fmla="*/ 305 w 10587677"/>
              <a:gd name="connsiteY0" fmla="*/ 658765 h 1315990"/>
              <a:gd name="connsiteX1" fmla="*/ 1429055 w 10587677"/>
              <a:gd name="connsiteY1" fmla="*/ 87265 h 1315990"/>
              <a:gd name="connsiteX2" fmla="*/ 3429305 w 10587677"/>
              <a:gd name="connsiteY2" fmla="*/ 644478 h 1315990"/>
              <a:gd name="connsiteX3" fmla="*/ 5143805 w 10587677"/>
              <a:gd name="connsiteY3" fmla="*/ 1001665 h 1315990"/>
              <a:gd name="connsiteX4" fmla="*/ 6415393 w 10587677"/>
              <a:gd name="connsiteY4" fmla="*/ 901653 h 1315990"/>
              <a:gd name="connsiteX5" fmla="*/ 7572680 w 10587677"/>
              <a:gd name="connsiteY5" fmla="*/ 1230265 h 1315990"/>
              <a:gd name="connsiteX6" fmla="*/ 8587093 w 10587677"/>
              <a:gd name="connsiteY6" fmla="*/ 1015953 h 1315990"/>
              <a:gd name="connsiteX7" fmla="*/ 9587218 w 10587677"/>
              <a:gd name="connsiteY7" fmla="*/ 1315990 h 1315990"/>
              <a:gd name="connsiteX8" fmla="*/ 10587343 w 10587677"/>
              <a:gd name="connsiteY8" fmla="*/ 1015953 h 1315990"/>
              <a:gd name="connsiteX9" fmla="*/ 9687230 w 10587677"/>
              <a:gd name="connsiteY9" fmla="*/ 1215978 h 1315990"/>
              <a:gd name="connsiteX10" fmla="*/ 8744255 w 10587677"/>
              <a:gd name="connsiteY10" fmla="*/ 930228 h 1315990"/>
              <a:gd name="connsiteX11" fmla="*/ 7686980 w 10587677"/>
              <a:gd name="connsiteY11" fmla="*/ 1158828 h 1315990"/>
              <a:gd name="connsiteX12" fmla="*/ 6543980 w 10587677"/>
              <a:gd name="connsiteY12" fmla="*/ 801640 h 1315990"/>
              <a:gd name="connsiteX13" fmla="*/ 4929493 w 10587677"/>
              <a:gd name="connsiteY13" fmla="*/ 901653 h 1315990"/>
              <a:gd name="connsiteX14" fmla="*/ 1543355 w 10587677"/>
              <a:gd name="connsiteY14" fmla="*/ 1540 h 1315990"/>
              <a:gd name="connsiteX15" fmla="*/ 305 w 10587677"/>
              <a:gd name="connsiteY15" fmla="*/ 658765 h 1315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0587677" h="1315990">
                <a:moveTo>
                  <a:pt x="305" y="658765"/>
                </a:moveTo>
                <a:cubicBezTo>
                  <a:pt x="-18745" y="673053"/>
                  <a:pt x="857555" y="89646"/>
                  <a:pt x="1429055" y="87265"/>
                </a:cubicBezTo>
                <a:cubicBezTo>
                  <a:pt x="2000555" y="84884"/>
                  <a:pt x="2810180" y="492078"/>
                  <a:pt x="3429305" y="644478"/>
                </a:cubicBezTo>
                <a:cubicBezTo>
                  <a:pt x="4048430" y="796878"/>
                  <a:pt x="4646124" y="958803"/>
                  <a:pt x="5143805" y="1001665"/>
                </a:cubicBezTo>
                <a:cubicBezTo>
                  <a:pt x="5641486" y="1044527"/>
                  <a:pt x="6010581" y="863553"/>
                  <a:pt x="6415393" y="901653"/>
                </a:cubicBezTo>
                <a:cubicBezTo>
                  <a:pt x="6820205" y="939753"/>
                  <a:pt x="7210730" y="1211215"/>
                  <a:pt x="7572680" y="1230265"/>
                </a:cubicBezTo>
                <a:cubicBezTo>
                  <a:pt x="7934630" y="1249315"/>
                  <a:pt x="8251337" y="1001665"/>
                  <a:pt x="8587093" y="1015953"/>
                </a:cubicBezTo>
                <a:cubicBezTo>
                  <a:pt x="8922849" y="1030241"/>
                  <a:pt x="9253843" y="1315990"/>
                  <a:pt x="9587218" y="1315990"/>
                </a:cubicBezTo>
                <a:cubicBezTo>
                  <a:pt x="9920593" y="1315990"/>
                  <a:pt x="10570674" y="1032622"/>
                  <a:pt x="10587343" y="1015953"/>
                </a:cubicBezTo>
                <a:cubicBezTo>
                  <a:pt x="10604012" y="999284"/>
                  <a:pt x="9994411" y="1230265"/>
                  <a:pt x="9687230" y="1215978"/>
                </a:cubicBezTo>
                <a:cubicBezTo>
                  <a:pt x="9380049" y="1201691"/>
                  <a:pt x="9077630" y="939753"/>
                  <a:pt x="8744255" y="930228"/>
                </a:cubicBezTo>
                <a:cubicBezTo>
                  <a:pt x="8410880" y="920703"/>
                  <a:pt x="8053692" y="1180259"/>
                  <a:pt x="7686980" y="1158828"/>
                </a:cubicBezTo>
                <a:cubicBezTo>
                  <a:pt x="7320268" y="1137397"/>
                  <a:pt x="7003561" y="844503"/>
                  <a:pt x="6543980" y="801640"/>
                </a:cubicBezTo>
                <a:cubicBezTo>
                  <a:pt x="6084399" y="758778"/>
                  <a:pt x="5762930" y="1035003"/>
                  <a:pt x="4929493" y="901653"/>
                </a:cubicBezTo>
                <a:cubicBezTo>
                  <a:pt x="4096056" y="768303"/>
                  <a:pt x="2369649" y="39640"/>
                  <a:pt x="1543355" y="1540"/>
                </a:cubicBezTo>
                <a:cubicBezTo>
                  <a:pt x="717061" y="-36560"/>
                  <a:pt x="19355" y="644477"/>
                  <a:pt x="305" y="65876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 w="317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FBFF1F6F-89B1-3938-B97D-75FCB3E29CCC}"/>
              </a:ext>
            </a:extLst>
          </p:cNvPr>
          <p:cNvSpPr txBox="1"/>
          <p:nvPr/>
        </p:nvSpPr>
        <p:spPr>
          <a:xfrm>
            <a:off x="396566" y="3169602"/>
            <a:ext cx="5170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Configurazione con budget aumentato di 5600€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7F1DF3D-C2A7-CCAA-2BC8-98D224BCFDA9}"/>
              </a:ext>
            </a:extLst>
          </p:cNvPr>
          <p:cNvSpPr txBox="1"/>
          <p:nvPr/>
        </p:nvSpPr>
        <p:spPr>
          <a:xfrm>
            <a:off x="294201" y="1593947"/>
            <a:ext cx="116651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La configurazione trovata è quella che permette di avvicinarsi il più possibile al soddisfacimento di tutti gli obiettivi rispettando il limite del budget.</a:t>
            </a:r>
          </a:p>
          <a:p>
            <a:r>
              <a:rPr lang="it-IT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Non esiste una configurazione che possa soddisfare tutti gli obiettivi dati i vincoli imposti.</a:t>
            </a:r>
          </a:p>
          <a:p>
            <a:r>
              <a:rPr lang="it-IT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Dunque sarà sempre necessario un trade-off tra i costi e la velocità.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D9CD4806-ED09-617D-0BE2-036D46FAF2F9}"/>
              </a:ext>
            </a:extLst>
          </p:cNvPr>
          <p:cNvSpPr txBox="1"/>
          <p:nvPr/>
        </p:nvSpPr>
        <p:spPr>
          <a:xfrm>
            <a:off x="1179871" y="3961189"/>
            <a:ext cx="372954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Numero server triage: 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Numero server coda rossa: 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Numero server traumatologia: 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Numero server p. medici: 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Numero server p. minori: 7</a:t>
            </a:r>
          </a:p>
        </p:txBody>
      </p:sp>
      <p:sp>
        <p:nvSpPr>
          <p:cNvPr id="2" name="Figura a mano libera 1">
            <a:extLst>
              <a:ext uri="{FF2B5EF4-FFF2-40B4-BE49-F238E27FC236}">
                <a16:creationId xmlns:a16="http://schemas.microsoft.com/office/drawing/2014/main" id="{B3FBDD2D-234C-1CCE-90DF-25043DCF6B3A}"/>
              </a:ext>
            </a:extLst>
          </p:cNvPr>
          <p:cNvSpPr/>
          <p:nvPr/>
        </p:nvSpPr>
        <p:spPr>
          <a:xfrm>
            <a:off x="6407640" y="3538933"/>
            <a:ext cx="5134033" cy="201567"/>
          </a:xfrm>
          <a:custGeom>
            <a:avLst/>
            <a:gdLst>
              <a:gd name="connsiteX0" fmla="*/ 112105 w 4323721"/>
              <a:gd name="connsiteY0" fmla="*/ 193333 h 471490"/>
              <a:gd name="connsiteX1" fmla="*/ 1155092 w 4323721"/>
              <a:gd name="connsiteY1" fmla="*/ 7595 h 471490"/>
              <a:gd name="connsiteX2" fmla="*/ 2369530 w 4323721"/>
              <a:gd name="connsiteY2" fmla="*/ 464795 h 471490"/>
              <a:gd name="connsiteX3" fmla="*/ 3012467 w 4323721"/>
              <a:gd name="connsiteY3" fmla="*/ 279058 h 471490"/>
              <a:gd name="connsiteX4" fmla="*/ 3841142 w 4323721"/>
              <a:gd name="connsiteY4" fmla="*/ 264770 h 471490"/>
              <a:gd name="connsiteX5" fmla="*/ 4255480 w 4323721"/>
              <a:gd name="connsiteY5" fmla="*/ 407645 h 471490"/>
              <a:gd name="connsiteX6" fmla="*/ 2412392 w 4323721"/>
              <a:gd name="connsiteY6" fmla="*/ 336208 h 471490"/>
              <a:gd name="connsiteX7" fmla="*/ 1397980 w 4323721"/>
              <a:gd name="connsiteY7" fmla="*/ 207620 h 471490"/>
              <a:gd name="connsiteX8" fmla="*/ 483580 w 4323721"/>
              <a:gd name="connsiteY8" fmla="*/ 293345 h 471490"/>
              <a:gd name="connsiteX9" fmla="*/ 69242 w 4323721"/>
              <a:gd name="connsiteY9" fmla="*/ 379070 h 471490"/>
              <a:gd name="connsiteX10" fmla="*/ 112105 w 4323721"/>
              <a:gd name="connsiteY10" fmla="*/ 193333 h 471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323721" h="471490">
                <a:moveTo>
                  <a:pt x="112105" y="193333"/>
                </a:moveTo>
                <a:cubicBezTo>
                  <a:pt x="293080" y="131420"/>
                  <a:pt x="778855" y="-37649"/>
                  <a:pt x="1155092" y="7595"/>
                </a:cubicBezTo>
                <a:cubicBezTo>
                  <a:pt x="1531329" y="52839"/>
                  <a:pt x="2059968" y="419551"/>
                  <a:pt x="2369530" y="464795"/>
                </a:cubicBezTo>
                <a:cubicBezTo>
                  <a:pt x="2679092" y="510039"/>
                  <a:pt x="2767198" y="312395"/>
                  <a:pt x="3012467" y="279058"/>
                </a:cubicBezTo>
                <a:cubicBezTo>
                  <a:pt x="3257736" y="245721"/>
                  <a:pt x="3633973" y="243339"/>
                  <a:pt x="3841142" y="264770"/>
                </a:cubicBezTo>
                <a:cubicBezTo>
                  <a:pt x="4048311" y="286201"/>
                  <a:pt x="4493605" y="395739"/>
                  <a:pt x="4255480" y="407645"/>
                </a:cubicBezTo>
                <a:cubicBezTo>
                  <a:pt x="4017355" y="419551"/>
                  <a:pt x="2888642" y="369546"/>
                  <a:pt x="2412392" y="336208"/>
                </a:cubicBezTo>
                <a:cubicBezTo>
                  <a:pt x="1936142" y="302871"/>
                  <a:pt x="1719449" y="214764"/>
                  <a:pt x="1397980" y="207620"/>
                </a:cubicBezTo>
                <a:cubicBezTo>
                  <a:pt x="1076511" y="200476"/>
                  <a:pt x="705036" y="264770"/>
                  <a:pt x="483580" y="293345"/>
                </a:cubicBezTo>
                <a:cubicBezTo>
                  <a:pt x="262124" y="321920"/>
                  <a:pt x="128773" y="402883"/>
                  <a:pt x="69242" y="379070"/>
                </a:cubicBezTo>
                <a:cubicBezTo>
                  <a:pt x="9711" y="355258"/>
                  <a:pt x="-68870" y="255246"/>
                  <a:pt x="112105" y="193333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7414A59F-D1CA-7DD4-1EFF-655C31FC542E}"/>
              </a:ext>
            </a:extLst>
          </p:cNvPr>
          <p:cNvSpPr txBox="1"/>
          <p:nvPr/>
        </p:nvSpPr>
        <p:spPr>
          <a:xfrm>
            <a:off x="6405332" y="3169602"/>
            <a:ext cx="5298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Configurazione con budget aumentato di 19600€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01420C5D-C706-3C13-52CF-8904C4C67511}"/>
              </a:ext>
            </a:extLst>
          </p:cNvPr>
          <p:cNvSpPr txBox="1"/>
          <p:nvPr/>
        </p:nvSpPr>
        <p:spPr>
          <a:xfrm>
            <a:off x="7190659" y="3992305"/>
            <a:ext cx="372954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Numero server triage: 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Numero server coda rossa: 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Numero server traumatologia: 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Numero server p. medici: 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Numero server p. minori: 7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B41E9068-DEC2-68A4-AA0C-96BFC820570F}"/>
              </a:ext>
            </a:extLst>
          </p:cNvPr>
          <p:cNvSpPr txBox="1"/>
          <p:nvPr/>
        </p:nvSpPr>
        <p:spPr>
          <a:xfrm>
            <a:off x="7547446" y="5438517"/>
            <a:ext cx="3011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Probabilità di morte: 0.21%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11060537-D66C-FB3D-447F-100CEE91CF19}"/>
              </a:ext>
            </a:extLst>
          </p:cNvPr>
          <p:cNvSpPr txBox="1"/>
          <p:nvPr/>
        </p:nvSpPr>
        <p:spPr>
          <a:xfrm>
            <a:off x="1557323" y="5411976"/>
            <a:ext cx="3011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Probabilità di morte: 0.31%</a:t>
            </a:r>
          </a:p>
        </p:txBody>
      </p:sp>
    </p:spTree>
    <p:extLst>
      <p:ext uri="{BB962C8B-B14F-4D97-AF65-F5344CB8AC3E}">
        <p14:creationId xmlns:p14="http://schemas.microsoft.com/office/powerpoint/2010/main" val="3151113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4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1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6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4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6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8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2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6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0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000"/>
                            </p:stCondLst>
                            <p:childTnLst>
                              <p:par>
                                <p:cTn id="84" presetID="2" presetClass="exit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5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8" grpId="0" animBg="1"/>
      <p:bldP spid="28" grpId="1" animBg="1"/>
      <p:bldP spid="6" grpId="0"/>
      <p:bldP spid="6" grpId="1"/>
      <p:bldP spid="10" grpId="0"/>
      <p:bldP spid="10" grpId="1"/>
      <p:bldP spid="16" grpId="0"/>
      <p:bldP spid="16" grpId="1"/>
      <p:bldP spid="2" grpId="0" animBg="1"/>
      <p:bldP spid="2" grpId="1" animBg="1"/>
      <p:bldP spid="3" grpId="0"/>
      <p:bldP spid="3" grpId="1"/>
      <p:bldP spid="5" grpId="0"/>
      <p:bldP spid="5" grpId="1"/>
      <p:bldP spid="8" grpId="0"/>
      <p:bldP spid="8" grpId="1"/>
      <p:bldP spid="9" grpId="0"/>
      <p:bldP spid="9" grpId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B5F52241-47DB-E95A-DB05-0D092DA3E647}"/>
              </a:ext>
            </a:extLst>
          </p:cNvPr>
          <p:cNvSpPr/>
          <p:nvPr/>
        </p:nvSpPr>
        <p:spPr>
          <a:xfrm>
            <a:off x="287383" y="182880"/>
            <a:ext cx="11665131" cy="6538595"/>
          </a:xfrm>
          <a:prstGeom prst="rect">
            <a:avLst/>
          </a:prstGeom>
          <a:noFill/>
          <a:ln w="190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78B9524A-B598-D42D-5A97-B6F5F1247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09314" y="6356350"/>
            <a:ext cx="2743200" cy="365125"/>
          </a:xfrm>
        </p:spPr>
        <p:txBody>
          <a:bodyPr/>
          <a:lstStyle/>
          <a:p>
            <a:fld id="{CB1E4CB7-CB13-4810-BF18-BE31AFC64F93}" type="slidenum">
              <a:rPr lang="en-US" smtClean="0"/>
              <a:pPr/>
              <a:t>29</a:t>
            </a:fld>
            <a:endParaRPr lang="en-US" sz="1000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364602C3-CD9E-D4FA-15E2-505FD83DBC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1734" y="714244"/>
            <a:ext cx="5719935" cy="5175331"/>
          </a:xfrm>
          <a:prstGeom prst="rect">
            <a:avLst/>
          </a:prstGeom>
        </p:spPr>
      </p:pic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0477A470-F60F-B819-06DB-04FB755E227B}"/>
              </a:ext>
            </a:extLst>
          </p:cNvPr>
          <p:cNvSpPr/>
          <p:nvPr/>
        </p:nvSpPr>
        <p:spPr>
          <a:xfrm>
            <a:off x="39189" y="300444"/>
            <a:ext cx="5792545" cy="1097280"/>
          </a:xfrm>
          <a:custGeom>
            <a:avLst/>
            <a:gdLst>
              <a:gd name="connsiteX0" fmla="*/ 0 w 5930537"/>
              <a:gd name="connsiteY0" fmla="*/ 182884 h 1097280"/>
              <a:gd name="connsiteX1" fmla="*/ 182884 w 5930537"/>
              <a:gd name="connsiteY1" fmla="*/ 0 h 1097280"/>
              <a:gd name="connsiteX2" fmla="*/ 5747653 w 5930537"/>
              <a:gd name="connsiteY2" fmla="*/ 0 h 1097280"/>
              <a:gd name="connsiteX3" fmla="*/ 5930537 w 5930537"/>
              <a:gd name="connsiteY3" fmla="*/ 182884 h 1097280"/>
              <a:gd name="connsiteX4" fmla="*/ 5930537 w 5930537"/>
              <a:gd name="connsiteY4" fmla="*/ 914396 h 1097280"/>
              <a:gd name="connsiteX5" fmla="*/ 5747653 w 5930537"/>
              <a:gd name="connsiteY5" fmla="*/ 1097280 h 1097280"/>
              <a:gd name="connsiteX6" fmla="*/ 182884 w 5930537"/>
              <a:gd name="connsiteY6" fmla="*/ 1097280 h 1097280"/>
              <a:gd name="connsiteX7" fmla="*/ 0 w 5930537"/>
              <a:gd name="connsiteY7" fmla="*/ 914396 h 1097280"/>
              <a:gd name="connsiteX8" fmla="*/ 0 w 5930537"/>
              <a:gd name="connsiteY8" fmla="*/ 182884 h 1097280"/>
              <a:gd name="connsiteX0" fmla="*/ 182880 w 5930537"/>
              <a:gd name="connsiteY0" fmla="*/ 195947 h 1097280"/>
              <a:gd name="connsiteX1" fmla="*/ 182884 w 5930537"/>
              <a:gd name="connsiteY1" fmla="*/ 0 h 1097280"/>
              <a:gd name="connsiteX2" fmla="*/ 5747653 w 5930537"/>
              <a:gd name="connsiteY2" fmla="*/ 0 h 1097280"/>
              <a:gd name="connsiteX3" fmla="*/ 5930537 w 5930537"/>
              <a:gd name="connsiteY3" fmla="*/ 182884 h 1097280"/>
              <a:gd name="connsiteX4" fmla="*/ 5930537 w 5930537"/>
              <a:gd name="connsiteY4" fmla="*/ 914396 h 1097280"/>
              <a:gd name="connsiteX5" fmla="*/ 5747653 w 5930537"/>
              <a:gd name="connsiteY5" fmla="*/ 1097280 h 1097280"/>
              <a:gd name="connsiteX6" fmla="*/ 182884 w 5930537"/>
              <a:gd name="connsiteY6" fmla="*/ 1097280 h 1097280"/>
              <a:gd name="connsiteX7" fmla="*/ 0 w 5930537"/>
              <a:gd name="connsiteY7" fmla="*/ 914396 h 1097280"/>
              <a:gd name="connsiteX8" fmla="*/ 182880 w 5930537"/>
              <a:gd name="connsiteY8" fmla="*/ 195947 h 1097280"/>
              <a:gd name="connsiteX0" fmla="*/ 44888 w 5792545"/>
              <a:gd name="connsiteY0" fmla="*/ 195947 h 1097280"/>
              <a:gd name="connsiteX1" fmla="*/ 44892 w 5792545"/>
              <a:gd name="connsiteY1" fmla="*/ 0 h 1097280"/>
              <a:gd name="connsiteX2" fmla="*/ 5609661 w 5792545"/>
              <a:gd name="connsiteY2" fmla="*/ 0 h 1097280"/>
              <a:gd name="connsiteX3" fmla="*/ 5792545 w 5792545"/>
              <a:gd name="connsiteY3" fmla="*/ 182884 h 1097280"/>
              <a:gd name="connsiteX4" fmla="*/ 5792545 w 5792545"/>
              <a:gd name="connsiteY4" fmla="*/ 914396 h 1097280"/>
              <a:gd name="connsiteX5" fmla="*/ 5609661 w 5792545"/>
              <a:gd name="connsiteY5" fmla="*/ 1097280 h 1097280"/>
              <a:gd name="connsiteX6" fmla="*/ 44892 w 5792545"/>
              <a:gd name="connsiteY6" fmla="*/ 1097280 h 1097280"/>
              <a:gd name="connsiteX7" fmla="*/ 44888 w 5792545"/>
              <a:gd name="connsiteY7" fmla="*/ 914396 h 1097280"/>
              <a:gd name="connsiteX8" fmla="*/ 44888 w 5792545"/>
              <a:gd name="connsiteY8" fmla="*/ 195947 h 1097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792545" h="1097280">
                <a:moveTo>
                  <a:pt x="44888" y="195947"/>
                </a:moveTo>
                <a:cubicBezTo>
                  <a:pt x="44888" y="94943"/>
                  <a:pt x="-56112" y="0"/>
                  <a:pt x="44892" y="0"/>
                </a:cubicBezTo>
                <a:lnTo>
                  <a:pt x="5609661" y="0"/>
                </a:lnTo>
                <a:cubicBezTo>
                  <a:pt x="5710665" y="0"/>
                  <a:pt x="5792545" y="81880"/>
                  <a:pt x="5792545" y="182884"/>
                </a:cubicBezTo>
                <a:lnTo>
                  <a:pt x="5792545" y="914396"/>
                </a:lnTo>
                <a:cubicBezTo>
                  <a:pt x="5792545" y="1015400"/>
                  <a:pt x="5710665" y="1097280"/>
                  <a:pt x="5609661" y="1097280"/>
                </a:cubicBezTo>
                <a:lnTo>
                  <a:pt x="44892" y="1097280"/>
                </a:lnTo>
                <a:cubicBezTo>
                  <a:pt x="-56112" y="1097280"/>
                  <a:pt x="44888" y="1015400"/>
                  <a:pt x="44888" y="914396"/>
                </a:cubicBezTo>
                <a:lnTo>
                  <a:pt x="44888" y="195947"/>
                </a:lnTo>
                <a:close/>
              </a:path>
            </a:pathLst>
          </a:cu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3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MIGLIORAMENTI</a:t>
            </a:r>
            <a:endParaRPr lang="it-IT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30" name="Figura a mano libera 29">
            <a:extLst>
              <a:ext uri="{FF2B5EF4-FFF2-40B4-BE49-F238E27FC236}">
                <a16:creationId xmlns:a16="http://schemas.microsoft.com/office/drawing/2014/main" id="{3675BBFB-BCAE-3331-119A-246305BA82C0}"/>
              </a:ext>
            </a:extLst>
          </p:cNvPr>
          <p:cNvSpPr/>
          <p:nvPr/>
        </p:nvSpPr>
        <p:spPr>
          <a:xfrm>
            <a:off x="287384" y="5976592"/>
            <a:ext cx="11617234" cy="858801"/>
          </a:xfrm>
          <a:custGeom>
            <a:avLst/>
            <a:gdLst>
              <a:gd name="connsiteX0" fmla="*/ 305 w 10587677"/>
              <a:gd name="connsiteY0" fmla="*/ 658765 h 1315990"/>
              <a:gd name="connsiteX1" fmla="*/ 1429055 w 10587677"/>
              <a:gd name="connsiteY1" fmla="*/ 87265 h 1315990"/>
              <a:gd name="connsiteX2" fmla="*/ 3429305 w 10587677"/>
              <a:gd name="connsiteY2" fmla="*/ 644478 h 1315990"/>
              <a:gd name="connsiteX3" fmla="*/ 5143805 w 10587677"/>
              <a:gd name="connsiteY3" fmla="*/ 1001665 h 1315990"/>
              <a:gd name="connsiteX4" fmla="*/ 6415393 w 10587677"/>
              <a:gd name="connsiteY4" fmla="*/ 901653 h 1315990"/>
              <a:gd name="connsiteX5" fmla="*/ 7572680 w 10587677"/>
              <a:gd name="connsiteY5" fmla="*/ 1230265 h 1315990"/>
              <a:gd name="connsiteX6" fmla="*/ 8587093 w 10587677"/>
              <a:gd name="connsiteY6" fmla="*/ 1015953 h 1315990"/>
              <a:gd name="connsiteX7" fmla="*/ 9587218 w 10587677"/>
              <a:gd name="connsiteY7" fmla="*/ 1315990 h 1315990"/>
              <a:gd name="connsiteX8" fmla="*/ 10587343 w 10587677"/>
              <a:gd name="connsiteY8" fmla="*/ 1015953 h 1315990"/>
              <a:gd name="connsiteX9" fmla="*/ 9687230 w 10587677"/>
              <a:gd name="connsiteY9" fmla="*/ 1215978 h 1315990"/>
              <a:gd name="connsiteX10" fmla="*/ 8744255 w 10587677"/>
              <a:gd name="connsiteY10" fmla="*/ 930228 h 1315990"/>
              <a:gd name="connsiteX11" fmla="*/ 7686980 w 10587677"/>
              <a:gd name="connsiteY11" fmla="*/ 1158828 h 1315990"/>
              <a:gd name="connsiteX12" fmla="*/ 6543980 w 10587677"/>
              <a:gd name="connsiteY12" fmla="*/ 801640 h 1315990"/>
              <a:gd name="connsiteX13" fmla="*/ 4929493 w 10587677"/>
              <a:gd name="connsiteY13" fmla="*/ 901653 h 1315990"/>
              <a:gd name="connsiteX14" fmla="*/ 1543355 w 10587677"/>
              <a:gd name="connsiteY14" fmla="*/ 1540 h 1315990"/>
              <a:gd name="connsiteX15" fmla="*/ 305 w 10587677"/>
              <a:gd name="connsiteY15" fmla="*/ 658765 h 1315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0587677" h="1315990">
                <a:moveTo>
                  <a:pt x="305" y="658765"/>
                </a:moveTo>
                <a:cubicBezTo>
                  <a:pt x="-18745" y="673053"/>
                  <a:pt x="857555" y="89646"/>
                  <a:pt x="1429055" y="87265"/>
                </a:cubicBezTo>
                <a:cubicBezTo>
                  <a:pt x="2000555" y="84884"/>
                  <a:pt x="2810180" y="492078"/>
                  <a:pt x="3429305" y="644478"/>
                </a:cubicBezTo>
                <a:cubicBezTo>
                  <a:pt x="4048430" y="796878"/>
                  <a:pt x="4646124" y="958803"/>
                  <a:pt x="5143805" y="1001665"/>
                </a:cubicBezTo>
                <a:cubicBezTo>
                  <a:pt x="5641486" y="1044527"/>
                  <a:pt x="6010581" y="863553"/>
                  <a:pt x="6415393" y="901653"/>
                </a:cubicBezTo>
                <a:cubicBezTo>
                  <a:pt x="6820205" y="939753"/>
                  <a:pt x="7210730" y="1211215"/>
                  <a:pt x="7572680" y="1230265"/>
                </a:cubicBezTo>
                <a:cubicBezTo>
                  <a:pt x="7934630" y="1249315"/>
                  <a:pt x="8251337" y="1001665"/>
                  <a:pt x="8587093" y="1015953"/>
                </a:cubicBezTo>
                <a:cubicBezTo>
                  <a:pt x="8922849" y="1030241"/>
                  <a:pt x="9253843" y="1315990"/>
                  <a:pt x="9587218" y="1315990"/>
                </a:cubicBezTo>
                <a:cubicBezTo>
                  <a:pt x="9920593" y="1315990"/>
                  <a:pt x="10570674" y="1032622"/>
                  <a:pt x="10587343" y="1015953"/>
                </a:cubicBezTo>
                <a:cubicBezTo>
                  <a:pt x="10604012" y="999284"/>
                  <a:pt x="9994411" y="1230265"/>
                  <a:pt x="9687230" y="1215978"/>
                </a:cubicBezTo>
                <a:cubicBezTo>
                  <a:pt x="9380049" y="1201691"/>
                  <a:pt x="9077630" y="939753"/>
                  <a:pt x="8744255" y="930228"/>
                </a:cubicBezTo>
                <a:cubicBezTo>
                  <a:pt x="8410880" y="920703"/>
                  <a:pt x="8053692" y="1180259"/>
                  <a:pt x="7686980" y="1158828"/>
                </a:cubicBezTo>
                <a:cubicBezTo>
                  <a:pt x="7320268" y="1137397"/>
                  <a:pt x="7003561" y="844503"/>
                  <a:pt x="6543980" y="801640"/>
                </a:cubicBezTo>
                <a:cubicBezTo>
                  <a:pt x="6084399" y="758778"/>
                  <a:pt x="5762930" y="1035003"/>
                  <a:pt x="4929493" y="901653"/>
                </a:cubicBezTo>
                <a:cubicBezTo>
                  <a:pt x="4096056" y="768303"/>
                  <a:pt x="2369649" y="39640"/>
                  <a:pt x="1543355" y="1540"/>
                </a:cubicBezTo>
                <a:cubicBezTo>
                  <a:pt x="717061" y="-36560"/>
                  <a:pt x="19355" y="644477"/>
                  <a:pt x="305" y="65876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 w="317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E8DAEFB4-D03D-2D1F-5024-DF83919821A9}"/>
              </a:ext>
            </a:extLst>
          </p:cNvPr>
          <p:cNvSpPr/>
          <p:nvPr/>
        </p:nvSpPr>
        <p:spPr>
          <a:xfrm>
            <a:off x="811542" y="1681590"/>
            <a:ext cx="3876367" cy="31332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Il miglioramento apportato va a separare la coda gialla in due code, arancione e blu. Questo per permettere la separazione dei casi a rischio dagli altri, dandogli priorità maggiore. L’obiettivo è diminuire la percentuale di decesso.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D3511618-63CF-0A0C-672E-C6843F151290}"/>
              </a:ext>
            </a:extLst>
          </p:cNvPr>
          <p:cNvSpPr txBox="1"/>
          <p:nvPr/>
        </p:nvSpPr>
        <p:spPr>
          <a:xfrm>
            <a:off x="3315757" y="4909255"/>
            <a:ext cx="35454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Il 36.79% dei codici gialli sono diventati codici arancioni e il restante codici blu</a:t>
            </a:r>
          </a:p>
        </p:txBody>
      </p:sp>
    </p:spTree>
    <p:extLst>
      <p:ext uri="{BB962C8B-B14F-4D97-AF65-F5344CB8AC3E}">
        <p14:creationId xmlns:p14="http://schemas.microsoft.com/office/powerpoint/2010/main" val="1206767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xit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3" grpId="0" animBg="1"/>
      <p:bldP spid="3" grpId="1" animBg="1"/>
      <p:bldP spid="9" grpId="0"/>
      <p:bldP spid="9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78B9524A-B598-D42D-5A97-B6F5F1247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09314" y="6356350"/>
            <a:ext cx="2743200" cy="365125"/>
          </a:xfrm>
        </p:spPr>
        <p:txBody>
          <a:bodyPr/>
          <a:lstStyle/>
          <a:p>
            <a:fld id="{CB1E4CB7-CB13-4810-BF18-BE31AFC64F93}" type="slidenum">
              <a:rPr lang="en-US" smtClean="0"/>
              <a:pPr/>
              <a:t>3</a:t>
            </a:fld>
            <a:endParaRPr lang="en-US" sz="1000" dirty="0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352CED47-B921-072D-D955-07044814B243}"/>
              </a:ext>
            </a:extLst>
          </p:cNvPr>
          <p:cNvSpPr/>
          <p:nvPr/>
        </p:nvSpPr>
        <p:spPr>
          <a:xfrm>
            <a:off x="287383" y="182880"/>
            <a:ext cx="11665131" cy="6538595"/>
          </a:xfrm>
          <a:prstGeom prst="rect">
            <a:avLst/>
          </a:prstGeom>
          <a:noFill/>
          <a:ln w="190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0477A470-F60F-B819-06DB-04FB755E227B}"/>
              </a:ext>
            </a:extLst>
          </p:cNvPr>
          <p:cNvSpPr/>
          <p:nvPr/>
        </p:nvSpPr>
        <p:spPr>
          <a:xfrm>
            <a:off x="39189" y="300444"/>
            <a:ext cx="5792545" cy="1097280"/>
          </a:xfrm>
          <a:custGeom>
            <a:avLst/>
            <a:gdLst>
              <a:gd name="connsiteX0" fmla="*/ 0 w 5930537"/>
              <a:gd name="connsiteY0" fmla="*/ 182884 h 1097280"/>
              <a:gd name="connsiteX1" fmla="*/ 182884 w 5930537"/>
              <a:gd name="connsiteY1" fmla="*/ 0 h 1097280"/>
              <a:gd name="connsiteX2" fmla="*/ 5747653 w 5930537"/>
              <a:gd name="connsiteY2" fmla="*/ 0 h 1097280"/>
              <a:gd name="connsiteX3" fmla="*/ 5930537 w 5930537"/>
              <a:gd name="connsiteY3" fmla="*/ 182884 h 1097280"/>
              <a:gd name="connsiteX4" fmla="*/ 5930537 w 5930537"/>
              <a:gd name="connsiteY4" fmla="*/ 914396 h 1097280"/>
              <a:gd name="connsiteX5" fmla="*/ 5747653 w 5930537"/>
              <a:gd name="connsiteY5" fmla="*/ 1097280 h 1097280"/>
              <a:gd name="connsiteX6" fmla="*/ 182884 w 5930537"/>
              <a:gd name="connsiteY6" fmla="*/ 1097280 h 1097280"/>
              <a:gd name="connsiteX7" fmla="*/ 0 w 5930537"/>
              <a:gd name="connsiteY7" fmla="*/ 914396 h 1097280"/>
              <a:gd name="connsiteX8" fmla="*/ 0 w 5930537"/>
              <a:gd name="connsiteY8" fmla="*/ 182884 h 1097280"/>
              <a:gd name="connsiteX0" fmla="*/ 182880 w 5930537"/>
              <a:gd name="connsiteY0" fmla="*/ 195947 h 1097280"/>
              <a:gd name="connsiteX1" fmla="*/ 182884 w 5930537"/>
              <a:gd name="connsiteY1" fmla="*/ 0 h 1097280"/>
              <a:gd name="connsiteX2" fmla="*/ 5747653 w 5930537"/>
              <a:gd name="connsiteY2" fmla="*/ 0 h 1097280"/>
              <a:gd name="connsiteX3" fmla="*/ 5930537 w 5930537"/>
              <a:gd name="connsiteY3" fmla="*/ 182884 h 1097280"/>
              <a:gd name="connsiteX4" fmla="*/ 5930537 w 5930537"/>
              <a:gd name="connsiteY4" fmla="*/ 914396 h 1097280"/>
              <a:gd name="connsiteX5" fmla="*/ 5747653 w 5930537"/>
              <a:gd name="connsiteY5" fmla="*/ 1097280 h 1097280"/>
              <a:gd name="connsiteX6" fmla="*/ 182884 w 5930537"/>
              <a:gd name="connsiteY6" fmla="*/ 1097280 h 1097280"/>
              <a:gd name="connsiteX7" fmla="*/ 0 w 5930537"/>
              <a:gd name="connsiteY7" fmla="*/ 914396 h 1097280"/>
              <a:gd name="connsiteX8" fmla="*/ 182880 w 5930537"/>
              <a:gd name="connsiteY8" fmla="*/ 195947 h 1097280"/>
              <a:gd name="connsiteX0" fmla="*/ 44888 w 5792545"/>
              <a:gd name="connsiteY0" fmla="*/ 195947 h 1097280"/>
              <a:gd name="connsiteX1" fmla="*/ 44892 w 5792545"/>
              <a:gd name="connsiteY1" fmla="*/ 0 h 1097280"/>
              <a:gd name="connsiteX2" fmla="*/ 5609661 w 5792545"/>
              <a:gd name="connsiteY2" fmla="*/ 0 h 1097280"/>
              <a:gd name="connsiteX3" fmla="*/ 5792545 w 5792545"/>
              <a:gd name="connsiteY3" fmla="*/ 182884 h 1097280"/>
              <a:gd name="connsiteX4" fmla="*/ 5792545 w 5792545"/>
              <a:gd name="connsiteY4" fmla="*/ 914396 h 1097280"/>
              <a:gd name="connsiteX5" fmla="*/ 5609661 w 5792545"/>
              <a:gd name="connsiteY5" fmla="*/ 1097280 h 1097280"/>
              <a:gd name="connsiteX6" fmla="*/ 44892 w 5792545"/>
              <a:gd name="connsiteY6" fmla="*/ 1097280 h 1097280"/>
              <a:gd name="connsiteX7" fmla="*/ 44888 w 5792545"/>
              <a:gd name="connsiteY7" fmla="*/ 914396 h 1097280"/>
              <a:gd name="connsiteX8" fmla="*/ 44888 w 5792545"/>
              <a:gd name="connsiteY8" fmla="*/ 195947 h 1097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792545" h="1097280">
                <a:moveTo>
                  <a:pt x="44888" y="195947"/>
                </a:moveTo>
                <a:cubicBezTo>
                  <a:pt x="44888" y="94943"/>
                  <a:pt x="-56112" y="0"/>
                  <a:pt x="44892" y="0"/>
                </a:cubicBezTo>
                <a:lnTo>
                  <a:pt x="5609661" y="0"/>
                </a:lnTo>
                <a:cubicBezTo>
                  <a:pt x="5710665" y="0"/>
                  <a:pt x="5792545" y="81880"/>
                  <a:pt x="5792545" y="182884"/>
                </a:cubicBezTo>
                <a:lnTo>
                  <a:pt x="5792545" y="914396"/>
                </a:lnTo>
                <a:cubicBezTo>
                  <a:pt x="5792545" y="1015400"/>
                  <a:pt x="5710665" y="1097280"/>
                  <a:pt x="5609661" y="1097280"/>
                </a:cubicBezTo>
                <a:lnTo>
                  <a:pt x="44892" y="1097280"/>
                </a:lnTo>
                <a:cubicBezTo>
                  <a:pt x="-56112" y="1097280"/>
                  <a:pt x="44888" y="1015400"/>
                  <a:pt x="44888" y="914396"/>
                </a:cubicBezTo>
                <a:lnTo>
                  <a:pt x="44888" y="195947"/>
                </a:lnTo>
                <a:close/>
              </a:path>
            </a:pathLst>
          </a:cu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3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OBIETTIVI</a:t>
            </a:r>
            <a:endParaRPr lang="it-IT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4" name="CasellaDiTesto 10">
            <a:extLst>
              <a:ext uri="{FF2B5EF4-FFF2-40B4-BE49-F238E27FC236}">
                <a16:creationId xmlns:a16="http://schemas.microsoft.com/office/drawing/2014/main" id="{5340F7F1-B926-543B-79EC-FDFCAB0B715B}"/>
              </a:ext>
            </a:extLst>
          </p:cNvPr>
          <p:cNvSpPr txBox="1"/>
          <p:nvPr/>
        </p:nvSpPr>
        <p:spPr>
          <a:xfrm>
            <a:off x="551651" y="2220396"/>
            <a:ext cx="5544349" cy="428594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57150">
              <a:lnSpc>
                <a:spcPct val="90000"/>
              </a:lnSpc>
              <a:spcAft>
                <a:spcPts val="600"/>
              </a:spcAft>
            </a:pPr>
            <a:r>
              <a:rPr lang="it-IT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Vincoli di tempo:</a:t>
            </a:r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endParaRPr lang="it-IT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Codici Rossi serviti immediatamente</a:t>
            </a:r>
          </a:p>
          <a:p>
            <a:pPr marL="34290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it-IT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Codici Gialli massima attesa 30 minuti</a:t>
            </a:r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endParaRPr lang="it-IT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Codici Verdi massima attesa 60 minuti</a:t>
            </a:r>
          </a:p>
          <a:p>
            <a:pPr marL="34290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it-IT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Codici Bianchi massima attesa 120 minuti</a:t>
            </a:r>
          </a:p>
          <a:p>
            <a:pPr marL="34290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it-IT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Percentuale di morti inferiore al 0.5%</a:t>
            </a:r>
          </a:p>
          <a:p>
            <a:pPr marL="34290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it-IT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cxnSp>
        <p:nvCxnSpPr>
          <p:cNvPr id="16" name="Connettore 1 15">
            <a:extLst>
              <a:ext uri="{FF2B5EF4-FFF2-40B4-BE49-F238E27FC236}">
                <a16:creationId xmlns:a16="http://schemas.microsoft.com/office/drawing/2014/main" id="{829440DD-1759-8AC3-B043-C31691E4E16A}"/>
              </a:ext>
            </a:extLst>
          </p:cNvPr>
          <p:cNvCxnSpPr>
            <a:cxnSpLocks/>
          </p:cNvCxnSpPr>
          <p:nvPr/>
        </p:nvCxnSpPr>
        <p:spPr>
          <a:xfrm>
            <a:off x="5824371" y="2568121"/>
            <a:ext cx="0" cy="3788229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" name="CasellaDiTesto 10">
            <a:extLst>
              <a:ext uri="{FF2B5EF4-FFF2-40B4-BE49-F238E27FC236}">
                <a16:creationId xmlns:a16="http://schemas.microsoft.com/office/drawing/2014/main" id="{D42936E6-7564-CB81-0595-770B4866CCE5}"/>
              </a:ext>
            </a:extLst>
          </p:cNvPr>
          <p:cNvSpPr txBox="1"/>
          <p:nvPr/>
        </p:nvSpPr>
        <p:spPr>
          <a:xfrm>
            <a:off x="5967553" y="2220396"/>
            <a:ext cx="6120775" cy="438837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57150">
              <a:lnSpc>
                <a:spcPct val="90000"/>
              </a:lnSpc>
              <a:spcAft>
                <a:spcPts val="600"/>
              </a:spcAft>
            </a:pPr>
            <a:r>
              <a:rPr lang="it-IT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Vincoli di costo:</a:t>
            </a:r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endParaRPr lang="it-IT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Budget totale 65.000 euro/mese</a:t>
            </a:r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endParaRPr lang="it-IT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Costo medici reparto casi gravi 7000 euro/mese</a:t>
            </a:r>
          </a:p>
          <a:p>
            <a:pPr marL="34290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it-IT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Costo medici Traumatologia e primo intervento 4200 euro/mese</a:t>
            </a:r>
          </a:p>
          <a:p>
            <a:pPr marL="34290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it-IT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Costo infermieri 2800 euro/mese</a:t>
            </a:r>
          </a:p>
          <a:p>
            <a:pPr marL="34290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it-IT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Costo operatori dell’accettazione 1700 euro/mese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93AEA51C-15F7-8F29-1E30-9FA007DE5D10}"/>
              </a:ext>
            </a:extLst>
          </p:cNvPr>
          <p:cNvSpPr txBox="1"/>
          <p:nvPr/>
        </p:nvSpPr>
        <p:spPr>
          <a:xfrm>
            <a:off x="551651" y="1635730"/>
            <a:ext cx="114008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Trovare la configurazione che per ogni centro rispetti i seguenti vincoli:</a:t>
            </a:r>
          </a:p>
        </p:txBody>
      </p:sp>
      <p:sp>
        <p:nvSpPr>
          <p:cNvPr id="2" name="Figura a mano libera 1">
            <a:extLst>
              <a:ext uri="{FF2B5EF4-FFF2-40B4-BE49-F238E27FC236}">
                <a16:creationId xmlns:a16="http://schemas.microsoft.com/office/drawing/2014/main" id="{20D824CE-0644-5C22-7AEF-771A186AFEBF}"/>
              </a:ext>
            </a:extLst>
          </p:cNvPr>
          <p:cNvSpPr/>
          <p:nvPr/>
        </p:nvSpPr>
        <p:spPr>
          <a:xfrm>
            <a:off x="287384" y="5976592"/>
            <a:ext cx="11617234" cy="858801"/>
          </a:xfrm>
          <a:custGeom>
            <a:avLst/>
            <a:gdLst>
              <a:gd name="connsiteX0" fmla="*/ 305 w 10587677"/>
              <a:gd name="connsiteY0" fmla="*/ 658765 h 1315990"/>
              <a:gd name="connsiteX1" fmla="*/ 1429055 w 10587677"/>
              <a:gd name="connsiteY1" fmla="*/ 87265 h 1315990"/>
              <a:gd name="connsiteX2" fmla="*/ 3429305 w 10587677"/>
              <a:gd name="connsiteY2" fmla="*/ 644478 h 1315990"/>
              <a:gd name="connsiteX3" fmla="*/ 5143805 w 10587677"/>
              <a:gd name="connsiteY3" fmla="*/ 1001665 h 1315990"/>
              <a:gd name="connsiteX4" fmla="*/ 6415393 w 10587677"/>
              <a:gd name="connsiteY4" fmla="*/ 901653 h 1315990"/>
              <a:gd name="connsiteX5" fmla="*/ 7572680 w 10587677"/>
              <a:gd name="connsiteY5" fmla="*/ 1230265 h 1315990"/>
              <a:gd name="connsiteX6" fmla="*/ 8587093 w 10587677"/>
              <a:gd name="connsiteY6" fmla="*/ 1015953 h 1315990"/>
              <a:gd name="connsiteX7" fmla="*/ 9587218 w 10587677"/>
              <a:gd name="connsiteY7" fmla="*/ 1315990 h 1315990"/>
              <a:gd name="connsiteX8" fmla="*/ 10587343 w 10587677"/>
              <a:gd name="connsiteY8" fmla="*/ 1015953 h 1315990"/>
              <a:gd name="connsiteX9" fmla="*/ 9687230 w 10587677"/>
              <a:gd name="connsiteY9" fmla="*/ 1215978 h 1315990"/>
              <a:gd name="connsiteX10" fmla="*/ 8744255 w 10587677"/>
              <a:gd name="connsiteY10" fmla="*/ 930228 h 1315990"/>
              <a:gd name="connsiteX11" fmla="*/ 7686980 w 10587677"/>
              <a:gd name="connsiteY11" fmla="*/ 1158828 h 1315990"/>
              <a:gd name="connsiteX12" fmla="*/ 6543980 w 10587677"/>
              <a:gd name="connsiteY12" fmla="*/ 801640 h 1315990"/>
              <a:gd name="connsiteX13" fmla="*/ 4929493 w 10587677"/>
              <a:gd name="connsiteY13" fmla="*/ 901653 h 1315990"/>
              <a:gd name="connsiteX14" fmla="*/ 1543355 w 10587677"/>
              <a:gd name="connsiteY14" fmla="*/ 1540 h 1315990"/>
              <a:gd name="connsiteX15" fmla="*/ 305 w 10587677"/>
              <a:gd name="connsiteY15" fmla="*/ 658765 h 1315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0587677" h="1315990">
                <a:moveTo>
                  <a:pt x="305" y="658765"/>
                </a:moveTo>
                <a:cubicBezTo>
                  <a:pt x="-18745" y="673053"/>
                  <a:pt x="857555" y="89646"/>
                  <a:pt x="1429055" y="87265"/>
                </a:cubicBezTo>
                <a:cubicBezTo>
                  <a:pt x="2000555" y="84884"/>
                  <a:pt x="2810180" y="492078"/>
                  <a:pt x="3429305" y="644478"/>
                </a:cubicBezTo>
                <a:cubicBezTo>
                  <a:pt x="4048430" y="796878"/>
                  <a:pt x="4646124" y="958803"/>
                  <a:pt x="5143805" y="1001665"/>
                </a:cubicBezTo>
                <a:cubicBezTo>
                  <a:pt x="5641486" y="1044527"/>
                  <a:pt x="6010581" y="863553"/>
                  <a:pt x="6415393" y="901653"/>
                </a:cubicBezTo>
                <a:cubicBezTo>
                  <a:pt x="6820205" y="939753"/>
                  <a:pt x="7210730" y="1211215"/>
                  <a:pt x="7572680" y="1230265"/>
                </a:cubicBezTo>
                <a:cubicBezTo>
                  <a:pt x="7934630" y="1249315"/>
                  <a:pt x="8251337" y="1001665"/>
                  <a:pt x="8587093" y="1015953"/>
                </a:cubicBezTo>
                <a:cubicBezTo>
                  <a:pt x="8922849" y="1030241"/>
                  <a:pt x="9253843" y="1315990"/>
                  <a:pt x="9587218" y="1315990"/>
                </a:cubicBezTo>
                <a:cubicBezTo>
                  <a:pt x="9920593" y="1315990"/>
                  <a:pt x="10570674" y="1032622"/>
                  <a:pt x="10587343" y="1015953"/>
                </a:cubicBezTo>
                <a:cubicBezTo>
                  <a:pt x="10604012" y="999284"/>
                  <a:pt x="9994411" y="1230265"/>
                  <a:pt x="9687230" y="1215978"/>
                </a:cubicBezTo>
                <a:cubicBezTo>
                  <a:pt x="9380049" y="1201691"/>
                  <a:pt x="9077630" y="939753"/>
                  <a:pt x="8744255" y="930228"/>
                </a:cubicBezTo>
                <a:cubicBezTo>
                  <a:pt x="8410880" y="920703"/>
                  <a:pt x="8053692" y="1180259"/>
                  <a:pt x="7686980" y="1158828"/>
                </a:cubicBezTo>
                <a:cubicBezTo>
                  <a:pt x="7320268" y="1137397"/>
                  <a:pt x="7003561" y="844503"/>
                  <a:pt x="6543980" y="801640"/>
                </a:cubicBezTo>
                <a:cubicBezTo>
                  <a:pt x="6084399" y="758778"/>
                  <a:pt x="5762930" y="1035003"/>
                  <a:pt x="4929493" y="901653"/>
                </a:cubicBezTo>
                <a:cubicBezTo>
                  <a:pt x="4096056" y="768303"/>
                  <a:pt x="2369649" y="39640"/>
                  <a:pt x="1543355" y="1540"/>
                </a:cubicBezTo>
                <a:cubicBezTo>
                  <a:pt x="717061" y="-36560"/>
                  <a:pt x="19355" y="644477"/>
                  <a:pt x="305" y="65876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 w="317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50561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2" presetClass="exit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#ppt_w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right)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2" presetClass="exit" presetSubtype="8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2" presetClass="exit" presetSubtype="8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" presetClass="exit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4" grpId="0"/>
      <p:bldP spid="14" grpId="2"/>
      <p:bldP spid="5" grpId="0"/>
      <p:bldP spid="5" grpId="1"/>
      <p:bldP spid="8" grpId="0"/>
      <p:bldP spid="8" grpId="2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3" name="Picture 1" descr="page39image65661920">
            <a:extLst>
              <a:ext uri="{FF2B5EF4-FFF2-40B4-BE49-F238E27FC236}">
                <a16:creationId xmlns:a16="http://schemas.microsoft.com/office/drawing/2014/main" id="{87567094-08D9-AF46-6193-776D86E884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0593" y="2119842"/>
            <a:ext cx="7484026" cy="3937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tangolo 1">
            <a:extLst>
              <a:ext uri="{FF2B5EF4-FFF2-40B4-BE49-F238E27FC236}">
                <a16:creationId xmlns:a16="http://schemas.microsoft.com/office/drawing/2014/main" id="{B5F52241-47DB-E95A-DB05-0D092DA3E647}"/>
              </a:ext>
            </a:extLst>
          </p:cNvPr>
          <p:cNvSpPr/>
          <p:nvPr/>
        </p:nvSpPr>
        <p:spPr>
          <a:xfrm>
            <a:off x="287383" y="182880"/>
            <a:ext cx="11665131" cy="6538595"/>
          </a:xfrm>
          <a:prstGeom prst="rect">
            <a:avLst/>
          </a:prstGeom>
          <a:noFill/>
          <a:ln w="190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78B9524A-B598-D42D-5A97-B6F5F1247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09314" y="6356350"/>
            <a:ext cx="2743200" cy="365125"/>
          </a:xfrm>
        </p:spPr>
        <p:txBody>
          <a:bodyPr/>
          <a:lstStyle/>
          <a:p>
            <a:fld id="{CB1E4CB7-CB13-4810-BF18-BE31AFC64F93}" type="slidenum">
              <a:rPr lang="en-US" smtClean="0"/>
              <a:pPr/>
              <a:t>30</a:t>
            </a:fld>
            <a:endParaRPr lang="en-US" sz="1000" dirty="0"/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0477A470-F60F-B819-06DB-04FB755E227B}"/>
              </a:ext>
            </a:extLst>
          </p:cNvPr>
          <p:cNvSpPr/>
          <p:nvPr/>
        </p:nvSpPr>
        <p:spPr>
          <a:xfrm>
            <a:off x="39189" y="300444"/>
            <a:ext cx="5792545" cy="1097280"/>
          </a:xfrm>
          <a:custGeom>
            <a:avLst/>
            <a:gdLst>
              <a:gd name="connsiteX0" fmla="*/ 0 w 5930537"/>
              <a:gd name="connsiteY0" fmla="*/ 182884 h 1097280"/>
              <a:gd name="connsiteX1" fmla="*/ 182884 w 5930537"/>
              <a:gd name="connsiteY1" fmla="*/ 0 h 1097280"/>
              <a:gd name="connsiteX2" fmla="*/ 5747653 w 5930537"/>
              <a:gd name="connsiteY2" fmla="*/ 0 h 1097280"/>
              <a:gd name="connsiteX3" fmla="*/ 5930537 w 5930537"/>
              <a:gd name="connsiteY3" fmla="*/ 182884 h 1097280"/>
              <a:gd name="connsiteX4" fmla="*/ 5930537 w 5930537"/>
              <a:gd name="connsiteY4" fmla="*/ 914396 h 1097280"/>
              <a:gd name="connsiteX5" fmla="*/ 5747653 w 5930537"/>
              <a:gd name="connsiteY5" fmla="*/ 1097280 h 1097280"/>
              <a:gd name="connsiteX6" fmla="*/ 182884 w 5930537"/>
              <a:gd name="connsiteY6" fmla="*/ 1097280 h 1097280"/>
              <a:gd name="connsiteX7" fmla="*/ 0 w 5930537"/>
              <a:gd name="connsiteY7" fmla="*/ 914396 h 1097280"/>
              <a:gd name="connsiteX8" fmla="*/ 0 w 5930537"/>
              <a:gd name="connsiteY8" fmla="*/ 182884 h 1097280"/>
              <a:gd name="connsiteX0" fmla="*/ 182880 w 5930537"/>
              <a:gd name="connsiteY0" fmla="*/ 195947 h 1097280"/>
              <a:gd name="connsiteX1" fmla="*/ 182884 w 5930537"/>
              <a:gd name="connsiteY1" fmla="*/ 0 h 1097280"/>
              <a:gd name="connsiteX2" fmla="*/ 5747653 w 5930537"/>
              <a:gd name="connsiteY2" fmla="*/ 0 h 1097280"/>
              <a:gd name="connsiteX3" fmla="*/ 5930537 w 5930537"/>
              <a:gd name="connsiteY3" fmla="*/ 182884 h 1097280"/>
              <a:gd name="connsiteX4" fmla="*/ 5930537 w 5930537"/>
              <a:gd name="connsiteY4" fmla="*/ 914396 h 1097280"/>
              <a:gd name="connsiteX5" fmla="*/ 5747653 w 5930537"/>
              <a:gd name="connsiteY5" fmla="*/ 1097280 h 1097280"/>
              <a:gd name="connsiteX6" fmla="*/ 182884 w 5930537"/>
              <a:gd name="connsiteY6" fmla="*/ 1097280 h 1097280"/>
              <a:gd name="connsiteX7" fmla="*/ 0 w 5930537"/>
              <a:gd name="connsiteY7" fmla="*/ 914396 h 1097280"/>
              <a:gd name="connsiteX8" fmla="*/ 182880 w 5930537"/>
              <a:gd name="connsiteY8" fmla="*/ 195947 h 1097280"/>
              <a:gd name="connsiteX0" fmla="*/ 44888 w 5792545"/>
              <a:gd name="connsiteY0" fmla="*/ 195947 h 1097280"/>
              <a:gd name="connsiteX1" fmla="*/ 44892 w 5792545"/>
              <a:gd name="connsiteY1" fmla="*/ 0 h 1097280"/>
              <a:gd name="connsiteX2" fmla="*/ 5609661 w 5792545"/>
              <a:gd name="connsiteY2" fmla="*/ 0 h 1097280"/>
              <a:gd name="connsiteX3" fmla="*/ 5792545 w 5792545"/>
              <a:gd name="connsiteY3" fmla="*/ 182884 h 1097280"/>
              <a:gd name="connsiteX4" fmla="*/ 5792545 w 5792545"/>
              <a:gd name="connsiteY4" fmla="*/ 914396 h 1097280"/>
              <a:gd name="connsiteX5" fmla="*/ 5609661 w 5792545"/>
              <a:gd name="connsiteY5" fmla="*/ 1097280 h 1097280"/>
              <a:gd name="connsiteX6" fmla="*/ 44892 w 5792545"/>
              <a:gd name="connsiteY6" fmla="*/ 1097280 h 1097280"/>
              <a:gd name="connsiteX7" fmla="*/ 44888 w 5792545"/>
              <a:gd name="connsiteY7" fmla="*/ 914396 h 1097280"/>
              <a:gd name="connsiteX8" fmla="*/ 44888 w 5792545"/>
              <a:gd name="connsiteY8" fmla="*/ 195947 h 1097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792545" h="1097280">
                <a:moveTo>
                  <a:pt x="44888" y="195947"/>
                </a:moveTo>
                <a:cubicBezTo>
                  <a:pt x="44888" y="94943"/>
                  <a:pt x="-56112" y="0"/>
                  <a:pt x="44892" y="0"/>
                </a:cubicBezTo>
                <a:lnTo>
                  <a:pt x="5609661" y="0"/>
                </a:lnTo>
                <a:cubicBezTo>
                  <a:pt x="5710665" y="0"/>
                  <a:pt x="5792545" y="81880"/>
                  <a:pt x="5792545" y="182884"/>
                </a:cubicBezTo>
                <a:lnTo>
                  <a:pt x="5792545" y="914396"/>
                </a:lnTo>
                <a:cubicBezTo>
                  <a:pt x="5792545" y="1015400"/>
                  <a:pt x="5710665" y="1097280"/>
                  <a:pt x="5609661" y="1097280"/>
                </a:cubicBezTo>
                <a:lnTo>
                  <a:pt x="44892" y="1097280"/>
                </a:lnTo>
                <a:cubicBezTo>
                  <a:pt x="-56112" y="1097280"/>
                  <a:pt x="44888" y="1015400"/>
                  <a:pt x="44888" y="914396"/>
                </a:cubicBezTo>
                <a:lnTo>
                  <a:pt x="44888" y="195947"/>
                </a:lnTo>
                <a:close/>
              </a:path>
            </a:pathLst>
          </a:cu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3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MIGLIORAMENTI</a:t>
            </a:r>
            <a:endParaRPr lang="it-IT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30" name="Figura a mano libera 29">
            <a:extLst>
              <a:ext uri="{FF2B5EF4-FFF2-40B4-BE49-F238E27FC236}">
                <a16:creationId xmlns:a16="http://schemas.microsoft.com/office/drawing/2014/main" id="{3675BBFB-BCAE-3331-119A-246305BA82C0}"/>
              </a:ext>
            </a:extLst>
          </p:cNvPr>
          <p:cNvSpPr/>
          <p:nvPr/>
        </p:nvSpPr>
        <p:spPr>
          <a:xfrm>
            <a:off x="287384" y="5976592"/>
            <a:ext cx="11617234" cy="858801"/>
          </a:xfrm>
          <a:custGeom>
            <a:avLst/>
            <a:gdLst>
              <a:gd name="connsiteX0" fmla="*/ 305 w 10587677"/>
              <a:gd name="connsiteY0" fmla="*/ 658765 h 1315990"/>
              <a:gd name="connsiteX1" fmla="*/ 1429055 w 10587677"/>
              <a:gd name="connsiteY1" fmla="*/ 87265 h 1315990"/>
              <a:gd name="connsiteX2" fmla="*/ 3429305 w 10587677"/>
              <a:gd name="connsiteY2" fmla="*/ 644478 h 1315990"/>
              <a:gd name="connsiteX3" fmla="*/ 5143805 w 10587677"/>
              <a:gd name="connsiteY3" fmla="*/ 1001665 h 1315990"/>
              <a:gd name="connsiteX4" fmla="*/ 6415393 w 10587677"/>
              <a:gd name="connsiteY4" fmla="*/ 901653 h 1315990"/>
              <a:gd name="connsiteX5" fmla="*/ 7572680 w 10587677"/>
              <a:gd name="connsiteY5" fmla="*/ 1230265 h 1315990"/>
              <a:gd name="connsiteX6" fmla="*/ 8587093 w 10587677"/>
              <a:gd name="connsiteY6" fmla="*/ 1015953 h 1315990"/>
              <a:gd name="connsiteX7" fmla="*/ 9587218 w 10587677"/>
              <a:gd name="connsiteY7" fmla="*/ 1315990 h 1315990"/>
              <a:gd name="connsiteX8" fmla="*/ 10587343 w 10587677"/>
              <a:gd name="connsiteY8" fmla="*/ 1015953 h 1315990"/>
              <a:gd name="connsiteX9" fmla="*/ 9687230 w 10587677"/>
              <a:gd name="connsiteY9" fmla="*/ 1215978 h 1315990"/>
              <a:gd name="connsiteX10" fmla="*/ 8744255 w 10587677"/>
              <a:gd name="connsiteY10" fmla="*/ 930228 h 1315990"/>
              <a:gd name="connsiteX11" fmla="*/ 7686980 w 10587677"/>
              <a:gd name="connsiteY11" fmla="*/ 1158828 h 1315990"/>
              <a:gd name="connsiteX12" fmla="*/ 6543980 w 10587677"/>
              <a:gd name="connsiteY12" fmla="*/ 801640 h 1315990"/>
              <a:gd name="connsiteX13" fmla="*/ 4929493 w 10587677"/>
              <a:gd name="connsiteY13" fmla="*/ 901653 h 1315990"/>
              <a:gd name="connsiteX14" fmla="*/ 1543355 w 10587677"/>
              <a:gd name="connsiteY14" fmla="*/ 1540 h 1315990"/>
              <a:gd name="connsiteX15" fmla="*/ 305 w 10587677"/>
              <a:gd name="connsiteY15" fmla="*/ 658765 h 1315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0587677" h="1315990">
                <a:moveTo>
                  <a:pt x="305" y="658765"/>
                </a:moveTo>
                <a:cubicBezTo>
                  <a:pt x="-18745" y="673053"/>
                  <a:pt x="857555" y="89646"/>
                  <a:pt x="1429055" y="87265"/>
                </a:cubicBezTo>
                <a:cubicBezTo>
                  <a:pt x="2000555" y="84884"/>
                  <a:pt x="2810180" y="492078"/>
                  <a:pt x="3429305" y="644478"/>
                </a:cubicBezTo>
                <a:cubicBezTo>
                  <a:pt x="4048430" y="796878"/>
                  <a:pt x="4646124" y="958803"/>
                  <a:pt x="5143805" y="1001665"/>
                </a:cubicBezTo>
                <a:cubicBezTo>
                  <a:pt x="5641486" y="1044527"/>
                  <a:pt x="6010581" y="863553"/>
                  <a:pt x="6415393" y="901653"/>
                </a:cubicBezTo>
                <a:cubicBezTo>
                  <a:pt x="6820205" y="939753"/>
                  <a:pt x="7210730" y="1211215"/>
                  <a:pt x="7572680" y="1230265"/>
                </a:cubicBezTo>
                <a:cubicBezTo>
                  <a:pt x="7934630" y="1249315"/>
                  <a:pt x="8251337" y="1001665"/>
                  <a:pt x="8587093" y="1015953"/>
                </a:cubicBezTo>
                <a:cubicBezTo>
                  <a:pt x="8922849" y="1030241"/>
                  <a:pt x="9253843" y="1315990"/>
                  <a:pt x="9587218" y="1315990"/>
                </a:cubicBezTo>
                <a:cubicBezTo>
                  <a:pt x="9920593" y="1315990"/>
                  <a:pt x="10570674" y="1032622"/>
                  <a:pt x="10587343" y="1015953"/>
                </a:cubicBezTo>
                <a:cubicBezTo>
                  <a:pt x="10604012" y="999284"/>
                  <a:pt x="9994411" y="1230265"/>
                  <a:pt x="9687230" y="1215978"/>
                </a:cubicBezTo>
                <a:cubicBezTo>
                  <a:pt x="9380049" y="1201691"/>
                  <a:pt x="9077630" y="939753"/>
                  <a:pt x="8744255" y="930228"/>
                </a:cubicBezTo>
                <a:cubicBezTo>
                  <a:pt x="8410880" y="920703"/>
                  <a:pt x="8053692" y="1180259"/>
                  <a:pt x="7686980" y="1158828"/>
                </a:cubicBezTo>
                <a:cubicBezTo>
                  <a:pt x="7320268" y="1137397"/>
                  <a:pt x="7003561" y="844503"/>
                  <a:pt x="6543980" y="801640"/>
                </a:cubicBezTo>
                <a:cubicBezTo>
                  <a:pt x="6084399" y="758778"/>
                  <a:pt x="5762930" y="1035003"/>
                  <a:pt x="4929493" y="901653"/>
                </a:cubicBezTo>
                <a:cubicBezTo>
                  <a:pt x="4096056" y="768303"/>
                  <a:pt x="2369649" y="39640"/>
                  <a:pt x="1543355" y="1540"/>
                </a:cubicBezTo>
                <a:cubicBezTo>
                  <a:pt x="717061" y="-36560"/>
                  <a:pt x="19355" y="644477"/>
                  <a:pt x="305" y="65876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 w="317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42FD5937-2DC4-6BF6-5641-393ABDCD18EE}"/>
              </a:ext>
            </a:extLst>
          </p:cNvPr>
          <p:cNvSpPr txBox="1"/>
          <p:nvPr/>
        </p:nvSpPr>
        <p:spPr>
          <a:xfrm>
            <a:off x="483650" y="1515288"/>
            <a:ext cx="25090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dirty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Risultati ottenuti</a:t>
            </a:r>
          </a:p>
        </p:txBody>
      </p:sp>
      <p:sp>
        <p:nvSpPr>
          <p:cNvPr id="7" name="Figura a mano libera 6">
            <a:extLst>
              <a:ext uri="{FF2B5EF4-FFF2-40B4-BE49-F238E27FC236}">
                <a16:creationId xmlns:a16="http://schemas.microsoft.com/office/drawing/2014/main" id="{611D9644-1992-0D47-8EB1-FC2F1CCE3343}"/>
              </a:ext>
            </a:extLst>
          </p:cNvPr>
          <p:cNvSpPr/>
          <p:nvPr/>
        </p:nvSpPr>
        <p:spPr>
          <a:xfrm>
            <a:off x="483649" y="1995224"/>
            <a:ext cx="5612351" cy="106347"/>
          </a:xfrm>
          <a:custGeom>
            <a:avLst/>
            <a:gdLst>
              <a:gd name="connsiteX0" fmla="*/ 112105 w 4323721"/>
              <a:gd name="connsiteY0" fmla="*/ 193333 h 471490"/>
              <a:gd name="connsiteX1" fmla="*/ 1155092 w 4323721"/>
              <a:gd name="connsiteY1" fmla="*/ 7595 h 471490"/>
              <a:gd name="connsiteX2" fmla="*/ 2369530 w 4323721"/>
              <a:gd name="connsiteY2" fmla="*/ 464795 h 471490"/>
              <a:gd name="connsiteX3" fmla="*/ 3012467 w 4323721"/>
              <a:gd name="connsiteY3" fmla="*/ 279058 h 471490"/>
              <a:gd name="connsiteX4" fmla="*/ 3841142 w 4323721"/>
              <a:gd name="connsiteY4" fmla="*/ 264770 h 471490"/>
              <a:gd name="connsiteX5" fmla="*/ 4255480 w 4323721"/>
              <a:gd name="connsiteY5" fmla="*/ 407645 h 471490"/>
              <a:gd name="connsiteX6" fmla="*/ 2412392 w 4323721"/>
              <a:gd name="connsiteY6" fmla="*/ 336208 h 471490"/>
              <a:gd name="connsiteX7" fmla="*/ 1397980 w 4323721"/>
              <a:gd name="connsiteY7" fmla="*/ 207620 h 471490"/>
              <a:gd name="connsiteX8" fmla="*/ 483580 w 4323721"/>
              <a:gd name="connsiteY8" fmla="*/ 293345 h 471490"/>
              <a:gd name="connsiteX9" fmla="*/ 69242 w 4323721"/>
              <a:gd name="connsiteY9" fmla="*/ 379070 h 471490"/>
              <a:gd name="connsiteX10" fmla="*/ 112105 w 4323721"/>
              <a:gd name="connsiteY10" fmla="*/ 193333 h 471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323721" h="471490">
                <a:moveTo>
                  <a:pt x="112105" y="193333"/>
                </a:moveTo>
                <a:cubicBezTo>
                  <a:pt x="293080" y="131420"/>
                  <a:pt x="778855" y="-37649"/>
                  <a:pt x="1155092" y="7595"/>
                </a:cubicBezTo>
                <a:cubicBezTo>
                  <a:pt x="1531329" y="52839"/>
                  <a:pt x="2059968" y="419551"/>
                  <a:pt x="2369530" y="464795"/>
                </a:cubicBezTo>
                <a:cubicBezTo>
                  <a:pt x="2679092" y="510039"/>
                  <a:pt x="2767198" y="312395"/>
                  <a:pt x="3012467" y="279058"/>
                </a:cubicBezTo>
                <a:cubicBezTo>
                  <a:pt x="3257736" y="245721"/>
                  <a:pt x="3633973" y="243339"/>
                  <a:pt x="3841142" y="264770"/>
                </a:cubicBezTo>
                <a:cubicBezTo>
                  <a:pt x="4048311" y="286201"/>
                  <a:pt x="4493605" y="395739"/>
                  <a:pt x="4255480" y="407645"/>
                </a:cubicBezTo>
                <a:cubicBezTo>
                  <a:pt x="4017355" y="419551"/>
                  <a:pt x="2888642" y="369546"/>
                  <a:pt x="2412392" y="336208"/>
                </a:cubicBezTo>
                <a:cubicBezTo>
                  <a:pt x="1936142" y="302871"/>
                  <a:pt x="1719449" y="214764"/>
                  <a:pt x="1397980" y="207620"/>
                </a:cubicBezTo>
                <a:cubicBezTo>
                  <a:pt x="1076511" y="200476"/>
                  <a:pt x="705036" y="264770"/>
                  <a:pt x="483580" y="293345"/>
                </a:cubicBezTo>
                <a:cubicBezTo>
                  <a:pt x="262124" y="321920"/>
                  <a:pt x="128773" y="402883"/>
                  <a:pt x="69242" y="379070"/>
                </a:cubicBezTo>
                <a:cubicBezTo>
                  <a:pt x="9711" y="355258"/>
                  <a:pt x="-68870" y="255246"/>
                  <a:pt x="112105" y="193333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655DD4CB-DF18-1438-7929-1C52702BF563}"/>
              </a:ext>
            </a:extLst>
          </p:cNvPr>
          <p:cNvSpPr txBox="1"/>
          <p:nvPr/>
        </p:nvSpPr>
        <p:spPr>
          <a:xfrm>
            <a:off x="914400" y="2774731"/>
            <a:ext cx="223870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Come mostrato da questo grafico, la percentuale di morte diminuisce a parità di configurazione, passando dallo 0.46% allo 0.36%</a:t>
            </a:r>
          </a:p>
        </p:txBody>
      </p:sp>
    </p:spTree>
    <p:extLst>
      <p:ext uri="{BB962C8B-B14F-4D97-AF65-F5344CB8AC3E}">
        <p14:creationId xmlns:p14="http://schemas.microsoft.com/office/powerpoint/2010/main" val="36640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33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3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B5F52241-47DB-E95A-DB05-0D092DA3E647}"/>
              </a:ext>
            </a:extLst>
          </p:cNvPr>
          <p:cNvSpPr/>
          <p:nvPr/>
        </p:nvSpPr>
        <p:spPr>
          <a:xfrm>
            <a:off x="287383" y="182880"/>
            <a:ext cx="11665131" cy="6538595"/>
          </a:xfrm>
          <a:prstGeom prst="rect">
            <a:avLst/>
          </a:prstGeom>
          <a:noFill/>
          <a:ln w="190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78B9524A-B598-D42D-5A97-B6F5F1247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09314" y="6356350"/>
            <a:ext cx="2743200" cy="365125"/>
          </a:xfrm>
        </p:spPr>
        <p:txBody>
          <a:bodyPr/>
          <a:lstStyle/>
          <a:p>
            <a:fld id="{CB1E4CB7-CB13-4810-BF18-BE31AFC64F93}" type="slidenum">
              <a:rPr lang="en-US" smtClean="0"/>
              <a:pPr/>
              <a:t>31</a:t>
            </a:fld>
            <a:endParaRPr lang="en-US" sz="1000" dirty="0"/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0477A470-F60F-B819-06DB-04FB755E227B}"/>
              </a:ext>
            </a:extLst>
          </p:cNvPr>
          <p:cNvSpPr/>
          <p:nvPr/>
        </p:nvSpPr>
        <p:spPr>
          <a:xfrm>
            <a:off x="39189" y="300444"/>
            <a:ext cx="5792545" cy="1097280"/>
          </a:xfrm>
          <a:custGeom>
            <a:avLst/>
            <a:gdLst>
              <a:gd name="connsiteX0" fmla="*/ 0 w 5930537"/>
              <a:gd name="connsiteY0" fmla="*/ 182884 h 1097280"/>
              <a:gd name="connsiteX1" fmla="*/ 182884 w 5930537"/>
              <a:gd name="connsiteY1" fmla="*/ 0 h 1097280"/>
              <a:gd name="connsiteX2" fmla="*/ 5747653 w 5930537"/>
              <a:gd name="connsiteY2" fmla="*/ 0 h 1097280"/>
              <a:gd name="connsiteX3" fmla="*/ 5930537 w 5930537"/>
              <a:gd name="connsiteY3" fmla="*/ 182884 h 1097280"/>
              <a:gd name="connsiteX4" fmla="*/ 5930537 w 5930537"/>
              <a:gd name="connsiteY4" fmla="*/ 914396 h 1097280"/>
              <a:gd name="connsiteX5" fmla="*/ 5747653 w 5930537"/>
              <a:gd name="connsiteY5" fmla="*/ 1097280 h 1097280"/>
              <a:gd name="connsiteX6" fmla="*/ 182884 w 5930537"/>
              <a:gd name="connsiteY6" fmla="*/ 1097280 h 1097280"/>
              <a:gd name="connsiteX7" fmla="*/ 0 w 5930537"/>
              <a:gd name="connsiteY7" fmla="*/ 914396 h 1097280"/>
              <a:gd name="connsiteX8" fmla="*/ 0 w 5930537"/>
              <a:gd name="connsiteY8" fmla="*/ 182884 h 1097280"/>
              <a:gd name="connsiteX0" fmla="*/ 182880 w 5930537"/>
              <a:gd name="connsiteY0" fmla="*/ 195947 h 1097280"/>
              <a:gd name="connsiteX1" fmla="*/ 182884 w 5930537"/>
              <a:gd name="connsiteY1" fmla="*/ 0 h 1097280"/>
              <a:gd name="connsiteX2" fmla="*/ 5747653 w 5930537"/>
              <a:gd name="connsiteY2" fmla="*/ 0 h 1097280"/>
              <a:gd name="connsiteX3" fmla="*/ 5930537 w 5930537"/>
              <a:gd name="connsiteY3" fmla="*/ 182884 h 1097280"/>
              <a:gd name="connsiteX4" fmla="*/ 5930537 w 5930537"/>
              <a:gd name="connsiteY4" fmla="*/ 914396 h 1097280"/>
              <a:gd name="connsiteX5" fmla="*/ 5747653 w 5930537"/>
              <a:gd name="connsiteY5" fmla="*/ 1097280 h 1097280"/>
              <a:gd name="connsiteX6" fmla="*/ 182884 w 5930537"/>
              <a:gd name="connsiteY6" fmla="*/ 1097280 h 1097280"/>
              <a:gd name="connsiteX7" fmla="*/ 0 w 5930537"/>
              <a:gd name="connsiteY7" fmla="*/ 914396 h 1097280"/>
              <a:gd name="connsiteX8" fmla="*/ 182880 w 5930537"/>
              <a:gd name="connsiteY8" fmla="*/ 195947 h 1097280"/>
              <a:gd name="connsiteX0" fmla="*/ 44888 w 5792545"/>
              <a:gd name="connsiteY0" fmla="*/ 195947 h 1097280"/>
              <a:gd name="connsiteX1" fmla="*/ 44892 w 5792545"/>
              <a:gd name="connsiteY1" fmla="*/ 0 h 1097280"/>
              <a:gd name="connsiteX2" fmla="*/ 5609661 w 5792545"/>
              <a:gd name="connsiteY2" fmla="*/ 0 h 1097280"/>
              <a:gd name="connsiteX3" fmla="*/ 5792545 w 5792545"/>
              <a:gd name="connsiteY3" fmla="*/ 182884 h 1097280"/>
              <a:gd name="connsiteX4" fmla="*/ 5792545 w 5792545"/>
              <a:gd name="connsiteY4" fmla="*/ 914396 h 1097280"/>
              <a:gd name="connsiteX5" fmla="*/ 5609661 w 5792545"/>
              <a:gd name="connsiteY5" fmla="*/ 1097280 h 1097280"/>
              <a:gd name="connsiteX6" fmla="*/ 44892 w 5792545"/>
              <a:gd name="connsiteY6" fmla="*/ 1097280 h 1097280"/>
              <a:gd name="connsiteX7" fmla="*/ 44888 w 5792545"/>
              <a:gd name="connsiteY7" fmla="*/ 914396 h 1097280"/>
              <a:gd name="connsiteX8" fmla="*/ 44888 w 5792545"/>
              <a:gd name="connsiteY8" fmla="*/ 195947 h 1097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792545" h="1097280">
                <a:moveTo>
                  <a:pt x="44888" y="195947"/>
                </a:moveTo>
                <a:cubicBezTo>
                  <a:pt x="44888" y="94943"/>
                  <a:pt x="-56112" y="0"/>
                  <a:pt x="44892" y="0"/>
                </a:cubicBezTo>
                <a:lnTo>
                  <a:pt x="5609661" y="0"/>
                </a:lnTo>
                <a:cubicBezTo>
                  <a:pt x="5710665" y="0"/>
                  <a:pt x="5792545" y="81880"/>
                  <a:pt x="5792545" y="182884"/>
                </a:cubicBezTo>
                <a:lnTo>
                  <a:pt x="5792545" y="914396"/>
                </a:lnTo>
                <a:cubicBezTo>
                  <a:pt x="5792545" y="1015400"/>
                  <a:pt x="5710665" y="1097280"/>
                  <a:pt x="5609661" y="1097280"/>
                </a:cubicBezTo>
                <a:lnTo>
                  <a:pt x="44892" y="1097280"/>
                </a:lnTo>
                <a:cubicBezTo>
                  <a:pt x="-56112" y="1097280"/>
                  <a:pt x="44888" y="1015400"/>
                  <a:pt x="44888" y="914396"/>
                </a:cubicBezTo>
                <a:lnTo>
                  <a:pt x="44888" y="195947"/>
                </a:lnTo>
                <a:close/>
              </a:path>
            </a:pathLst>
          </a:cu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3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MIGLIORAMENTI</a:t>
            </a:r>
            <a:endParaRPr lang="it-IT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30" name="Figura a mano libera 29">
            <a:extLst>
              <a:ext uri="{FF2B5EF4-FFF2-40B4-BE49-F238E27FC236}">
                <a16:creationId xmlns:a16="http://schemas.microsoft.com/office/drawing/2014/main" id="{3675BBFB-BCAE-3331-119A-246305BA82C0}"/>
              </a:ext>
            </a:extLst>
          </p:cNvPr>
          <p:cNvSpPr/>
          <p:nvPr/>
        </p:nvSpPr>
        <p:spPr>
          <a:xfrm>
            <a:off x="287384" y="5976592"/>
            <a:ext cx="11617234" cy="858801"/>
          </a:xfrm>
          <a:custGeom>
            <a:avLst/>
            <a:gdLst>
              <a:gd name="connsiteX0" fmla="*/ 305 w 10587677"/>
              <a:gd name="connsiteY0" fmla="*/ 658765 h 1315990"/>
              <a:gd name="connsiteX1" fmla="*/ 1429055 w 10587677"/>
              <a:gd name="connsiteY1" fmla="*/ 87265 h 1315990"/>
              <a:gd name="connsiteX2" fmla="*/ 3429305 w 10587677"/>
              <a:gd name="connsiteY2" fmla="*/ 644478 h 1315990"/>
              <a:gd name="connsiteX3" fmla="*/ 5143805 w 10587677"/>
              <a:gd name="connsiteY3" fmla="*/ 1001665 h 1315990"/>
              <a:gd name="connsiteX4" fmla="*/ 6415393 w 10587677"/>
              <a:gd name="connsiteY4" fmla="*/ 901653 h 1315990"/>
              <a:gd name="connsiteX5" fmla="*/ 7572680 w 10587677"/>
              <a:gd name="connsiteY5" fmla="*/ 1230265 h 1315990"/>
              <a:gd name="connsiteX6" fmla="*/ 8587093 w 10587677"/>
              <a:gd name="connsiteY6" fmla="*/ 1015953 h 1315990"/>
              <a:gd name="connsiteX7" fmla="*/ 9587218 w 10587677"/>
              <a:gd name="connsiteY7" fmla="*/ 1315990 h 1315990"/>
              <a:gd name="connsiteX8" fmla="*/ 10587343 w 10587677"/>
              <a:gd name="connsiteY8" fmla="*/ 1015953 h 1315990"/>
              <a:gd name="connsiteX9" fmla="*/ 9687230 w 10587677"/>
              <a:gd name="connsiteY9" fmla="*/ 1215978 h 1315990"/>
              <a:gd name="connsiteX10" fmla="*/ 8744255 w 10587677"/>
              <a:gd name="connsiteY10" fmla="*/ 930228 h 1315990"/>
              <a:gd name="connsiteX11" fmla="*/ 7686980 w 10587677"/>
              <a:gd name="connsiteY11" fmla="*/ 1158828 h 1315990"/>
              <a:gd name="connsiteX12" fmla="*/ 6543980 w 10587677"/>
              <a:gd name="connsiteY12" fmla="*/ 801640 h 1315990"/>
              <a:gd name="connsiteX13" fmla="*/ 4929493 w 10587677"/>
              <a:gd name="connsiteY13" fmla="*/ 901653 h 1315990"/>
              <a:gd name="connsiteX14" fmla="*/ 1543355 w 10587677"/>
              <a:gd name="connsiteY14" fmla="*/ 1540 h 1315990"/>
              <a:gd name="connsiteX15" fmla="*/ 305 w 10587677"/>
              <a:gd name="connsiteY15" fmla="*/ 658765 h 1315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0587677" h="1315990">
                <a:moveTo>
                  <a:pt x="305" y="658765"/>
                </a:moveTo>
                <a:cubicBezTo>
                  <a:pt x="-18745" y="673053"/>
                  <a:pt x="857555" y="89646"/>
                  <a:pt x="1429055" y="87265"/>
                </a:cubicBezTo>
                <a:cubicBezTo>
                  <a:pt x="2000555" y="84884"/>
                  <a:pt x="2810180" y="492078"/>
                  <a:pt x="3429305" y="644478"/>
                </a:cubicBezTo>
                <a:cubicBezTo>
                  <a:pt x="4048430" y="796878"/>
                  <a:pt x="4646124" y="958803"/>
                  <a:pt x="5143805" y="1001665"/>
                </a:cubicBezTo>
                <a:cubicBezTo>
                  <a:pt x="5641486" y="1044527"/>
                  <a:pt x="6010581" y="863553"/>
                  <a:pt x="6415393" y="901653"/>
                </a:cubicBezTo>
                <a:cubicBezTo>
                  <a:pt x="6820205" y="939753"/>
                  <a:pt x="7210730" y="1211215"/>
                  <a:pt x="7572680" y="1230265"/>
                </a:cubicBezTo>
                <a:cubicBezTo>
                  <a:pt x="7934630" y="1249315"/>
                  <a:pt x="8251337" y="1001665"/>
                  <a:pt x="8587093" y="1015953"/>
                </a:cubicBezTo>
                <a:cubicBezTo>
                  <a:pt x="8922849" y="1030241"/>
                  <a:pt x="9253843" y="1315990"/>
                  <a:pt x="9587218" y="1315990"/>
                </a:cubicBezTo>
                <a:cubicBezTo>
                  <a:pt x="9920593" y="1315990"/>
                  <a:pt x="10570674" y="1032622"/>
                  <a:pt x="10587343" y="1015953"/>
                </a:cubicBezTo>
                <a:cubicBezTo>
                  <a:pt x="10604012" y="999284"/>
                  <a:pt x="9994411" y="1230265"/>
                  <a:pt x="9687230" y="1215978"/>
                </a:cubicBezTo>
                <a:cubicBezTo>
                  <a:pt x="9380049" y="1201691"/>
                  <a:pt x="9077630" y="939753"/>
                  <a:pt x="8744255" y="930228"/>
                </a:cubicBezTo>
                <a:cubicBezTo>
                  <a:pt x="8410880" y="920703"/>
                  <a:pt x="8053692" y="1180259"/>
                  <a:pt x="7686980" y="1158828"/>
                </a:cubicBezTo>
                <a:cubicBezTo>
                  <a:pt x="7320268" y="1137397"/>
                  <a:pt x="7003561" y="844503"/>
                  <a:pt x="6543980" y="801640"/>
                </a:cubicBezTo>
                <a:cubicBezTo>
                  <a:pt x="6084399" y="758778"/>
                  <a:pt x="5762930" y="1035003"/>
                  <a:pt x="4929493" y="901653"/>
                </a:cubicBezTo>
                <a:cubicBezTo>
                  <a:pt x="4096056" y="768303"/>
                  <a:pt x="2369649" y="39640"/>
                  <a:pt x="1543355" y="1540"/>
                </a:cubicBezTo>
                <a:cubicBezTo>
                  <a:pt x="717061" y="-36560"/>
                  <a:pt x="19355" y="644477"/>
                  <a:pt x="305" y="65876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 w="317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42FD5937-2DC4-6BF6-5641-393ABDCD18EE}"/>
              </a:ext>
            </a:extLst>
          </p:cNvPr>
          <p:cNvSpPr txBox="1"/>
          <p:nvPr/>
        </p:nvSpPr>
        <p:spPr>
          <a:xfrm>
            <a:off x="483650" y="1515288"/>
            <a:ext cx="25090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dirty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Risultati ottenuti</a:t>
            </a:r>
          </a:p>
        </p:txBody>
      </p:sp>
      <p:sp>
        <p:nvSpPr>
          <p:cNvPr id="7" name="Figura a mano libera 6">
            <a:extLst>
              <a:ext uri="{FF2B5EF4-FFF2-40B4-BE49-F238E27FC236}">
                <a16:creationId xmlns:a16="http://schemas.microsoft.com/office/drawing/2014/main" id="{611D9644-1992-0D47-8EB1-FC2F1CCE3343}"/>
              </a:ext>
            </a:extLst>
          </p:cNvPr>
          <p:cNvSpPr/>
          <p:nvPr/>
        </p:nvSpPr>
        <p:spPr>
          <a:xfrm>
            <a:off x="483649" y="1995224"/>
            <a:ext cx="5612351" cy="106347"/>
          </a:xfrm>
          <a:custGeom>
            <a:avLst/>
            <a:gdLst>
              <a:gd name="connsiteX0" fmla="*/ 112105 w 4323721"/>
              <a:gd name="connsiteY0" fmla="*/ 193333 h 471490"/>
              <a:gd name="connsiteX1" fmla="*/ 1155092 w 4323721"/>
              <a:gd name="connsiteY1" fmla="*/ 7595 h 471490"/>
              <a:gd name="connsiteX2" fmla="*/ 2369530 w 4323721"/>
              <a:gd name="connsiteY2" fmla="*/ 464795 h 471490"/>
              <a:gd name="connsiteX3" fmla="*/ 3012467 w 4323721"/>
              <a:gd name="connsiteY3" fmla="*/ 279058 h 471490"/>
              <a:gd name="connsiteX4" fmla="*/ 3841142 w 4323721"/>
              <a:gd name="connsiteY4" fmla="*/ 264770 h 471490"/>
              <a:gd name="connsiteX5" fmla="*/ 4255480 w 4323721"/>
              <a:gd name="connsiteY5" fmla="*/ 407645 h 471490"/>
              <a:gd name="connsiteX6" fmla="*/ 2412392 w 4323721"/>
              <a:gd name="connsiteY6" fmla="*/ 336208 h 471490"/>
              <a:gd name="connsiteX7" fmla="*/ 1397980 w 4323721"/>
              <a:gd name="connsiteY7" fmla="*/ 207620 h 471490"/>
              <a:gd name="connsiteX8" fmla="*/ 483580 w 4323721"/>
              <a:gd name="connsiteY8" fmla="*/ 293345 h 471490"/>
              <a:gd name="connsiteX9" fmla="*/ 69242 w 4323721"/>
              <a:gd name="connsiteY9" fmla="*/ 379070 h 471490"/>
              <a:gd name="connsiteX10" fmla="*/ 112105 w 4323721"/>
              <a:gd name="connsiteY10" fmla="*/ 193333 h 471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323721" h="471490">
                <a:moveTo>
                  <a:pt x="112105" y="193333"/>
                </a:moveTo>
                <a:cubicBezTo>
                  <a:pt x="293080" y="131420"/>
                  <a:pt x="778855" y="-37649"/>
                  <a:pt x="1155092" y="7595"/>
                </a:cubicBezTo>
                <a:cubicBezTo>
                  <a:pt x="1531329" y="52839"/>
                  <a:pt x="2059968" y="419551"/>
                  <a:pt x="2369530" y="464795"/>
                </a:cubicBezTo>
                <a:cubicBezTo>
                  <a:pt x="2679092" y="510039"/>
                  <a:pt x="2767198" y="312395"/>
                  <a:pt x="3012467" y="279058"/>
                </a:cubicBezTo>
                <a:cubicBezTo>
                  <a:pt x="3257736" y="245721"/>
                  <a:pt x="3633973" y="243339"/>
                  <a:pt x="3841142" y="264770"/>
                </a:cubicBezTo>
                <a:cubicBezTo>
                  <a:pt x="4048311" y="286201"/>
                  <a:pt x="4493605" y="395739"/>
                  <a:pt x="4255480" y="407645"/>
                </a:cubicBezTo>
                <a:cubicBezTo>
                  <a:pt x="4017355" y="419551"/>
                  <a:pt x="2888642" y="369546"/>
                  <a:pt x="2412392" y="336208"/>
                </a:cubicBezTo>
                <a:cubicBezTo>
                  <a:pt x="1936142" y="302871"/>
                  <a:pt x="1719449" y="214764"/>
                  <a:pt x="1397980" y="207620"/>
                </a:cubicBezTo>
                <a:cubicBezTo>
                  <a:pt x="1076511" y="200476"/>
                  <a:pt x="705036" y="264770"/>
                  <a:pt x="483580" y="293345"/>
                </a:cubicBezTo>
                <a:cubicBezTo>
                  <a:pt x="262124" y="321920"/>
                  <a:pt x="128773" y="402883"/>
                  <a:pt x="69242" y="379070"/>
                </a:cubicBezTo>
                <a:cubicBezTo>
                  <a:pt x="9711" y="355258"/>
                  <a:pt x="-68870" y="255246"/>
                  <a:pt x="112105" y="193333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655DD4CB-DF18-1438-7929-1C52702BF563}"/>
              </a:ext>
            </a:extLst>
          </p:cNvPr>
          <p:cNvSpPr txBox="1"/>
          <p:nvPr/>
        </p:nvSpPr>
        <p:spPr>
          <a:xfrm>
            <a:off x="914400" y="2774731"/>
            <a:ext cx="223870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La tabella mostra i delay medi delle due nuove code.</a:t>
            </a:r>
          </a:p>
          <a:p>
            <a:r>
              <a:rPr lang="it-IT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Si può vedere come tutti restano inferiori al limite di 30 minuti posto</a:t>
            </a:r>
          </a:p>
        </p:txBody>
      </p:sp>
      <p:graphicFrame>
        <p:nvGraphicFramePr>
          <p:cNvPr id="9" name="Tabella 9">
            <a:extLst>
              <a:ext uri="{FF2B5EF4-FFF2-40B4-BE49-F238E27FC236}">
                <a16:creationId xmlns:a16="http://schemas.microsoft.com/office/drawing/2014/main" id="{62F06371-C0CE-8ABB-22B0-53290CB2CD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8513505"/>
              </p:ext>
            </p:extLst>
          </p:nvPr>
        </p:nvGraphicFramePr>
        <p:xfrm>
          <a:off x="3680496" y="2390457"/>
          <a:ext cx="8128000" cy="2931160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344667041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06425981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171242278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9567890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it-IT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Traumatologia</a:t>
                      </a:r>
                      <a:endParaRPr lang="it-IT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P. medici</a:t>
                      </a:r>
                      <a:endParaRPr lang="it-IT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P. minori</a:t>
                      </a:r>
                      <a:endParaRPr lang="it-IT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61477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/>
                        <a:t>Finite Horizon arancione</a:t>
                      </a:r>
                      <a:endParaRPr lang="it-IT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800" kern="1200" dirty="0">
                          <a:solidFill>
                            <a:schemeClr val="dk1"/>
                          </a:solidFill>
                          <a:effectLst/>
                        </a:rPr>
                        <a:t>10.611035 ± 0.844760</a:t>
                      </a:r>
                      <a:endParaRPr lang="it-IT" sz="1800" kern="1200" dirty="0">
                        <a:solidFill>
                          <a:schemeClr val="dk1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800" kern="1200" dirty="0">
                          <a:solidFill>
                            <a:schemeClr val="dk1"/>
                          </a:solidFill>
                          <a:effectLst/>
                        </a:rPr>
                        <a:t>19.884219 ± 1.449528</a:t>
                      </a:r>
                      <a:endParaRPr lang="it-IT" sz="1800" kern="1200" dirty="0">
                        <a:solidFill>
                          <a:schemeClr val="dk1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800" kern="1200" dirty="0">
                          <a:solidFill>
                            <a:schemeClr val="dk1"/>
                          </a:solidFill>
                          <a:effectLst/>
                        </a:rPr>
                        <a:t>14.155706 ± 0.615761</a:t>
                      </a:r>
                      <a:endParaRPr lang="it-IT" sz="1800" kern="1200" dirty="0">
                        <a:solidFill>
                          <a:schemeClr val="dk1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73813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/>
                        <a:t>Finite Horizon</a:t>
                      </a:r>
                    </a:p>
                    <a:p>
                      <a:r>
                        <a:rPr lang="it-IT" dirty="0"/>
                        <a:t>blu</a:t>
                      </a:r>
                      <a:endParaRPr lang="it-IT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800" kern="1200" dirty="0">
                          <a:solidFill>
                            <a:schemeClr val="dk1"/>
                          </a:solidFill>
                          <a:effectLst/>
                        </a:rPr>
                        <a:t>12.196320 ± 0.872340</a:t>
                      </a:r>
                      <a:endParaRPr lang="it-IT" sz="1800" kern="1200" dirty="0">
                        <a:solidFill>
                          <a:schemeClr val="dk1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800" kern="1200" dirty="0">
                          <a:solidFill>
                            <a:schemeClr val="dk1"/>
                          </a:solidFill>
                          <a:effectLst/>
                        </a:rPr>
                        <a:t>24.159476 ± 1.437578</a:t>
                      </a:r>
                      <a:endParaRPr lang="it-IT" sz="1800" kern="1200" dirty="0">
                        <a:solidFill>
                          <a:schemeClr val="dk1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800" kern="1200" dirty="0">
                          <a:solidFill>
                            <a:schemeClr val="dk1"/>
                          </a:solidFill>
                          <a:effectLst/>
                        </a:rPr>
                        <a:t>16.998320 ± 0.654922</a:t>
                      </a:r>
                      <a:endParaRPr lang="it-IT" sz="1800" kern="1200" dirty="0">
                        <a:solidFill>
                          <a:schemeClr val="dk1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08231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/>
                        <a:t>Infinite Horizon arancione</a:t>
                      </a:r>
                      <a:endParaRPr lang="it-IT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800" kern="1200" dirty="0">
                          <a:solidFill>
                            <a:schemeClr val="dk1"/>
                          </a:solidFill>
                          <a:effectLst/>
                        </a:rPr>
                        <a:t>10.625433 ± 0.794697</a:t>
                      </a:r>
                      <a:endParaRPr lang="it-IT" sz="1800" kern="1200" dirty="0">
                        <a:solidFill>
                          <a:schemeClr val="dk1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800" kern="1200" dirty="0">
                          <a:solidFill>
                            <a:schemeClr val="dk1"/>
                          </a:solidFill>
                          <a:effectLst/>
                        </a:rPr>
                        <a:t>19.564537 ± 1.261661</a:t>
                      </a:r>
                      <a:endParaRPr lang="it-IT" sz="1800" kern="1200" dirty="0">
                        <a:solidFill>
                          <a:schemeClr val="dk1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800" kern="1200" dirty="0">
                          <a:solidFill>
                            <a:schemeClr val="dk1"/>
                          </a:solidFill>
                          <a:effectLst/>
                        </a:rPr>
                        <a:t>13.940174 ± 0.894146</a:t>
                      </a:r>
                      <a:endParaRPr lang="it-IT" sz="1800" kern="1200" dirty="0">
                        <a:solidFill>
                          <a:schemeClr val="dk1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41696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/>
                        <a:t>Infinite Horizon</a:t>
                      </a:r>
                    </a:p>
                    <a:p>
                      <a:r>
                        <a:rPr lang="it-IT" dirty="0"/>
                        <a:t>blu</a:t>
                      </a:r>
                      <a:endParaRPr lang="it-IT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800" kern="1200" dirty="0">
                          <a:solidFill>
                            <a:schemeClr val="dk1"/>
                          </a:solidFill>
                          <a:effectLst/>
                        </a:rPr>
                        <a:t>12.702275 ± 0.728971</a:t>
                      </a:r>
                      <a:endParaRPr lang="it-IT" sz="1800" kern="1200" dirty="0">
                        <a:solidFill>
                          <a:schemeClr val="dk1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800" kern="1200" dirty="0">
                          <a:solidFill>
                            <a:schemeClr val="dk1"/>
                          </a:solidFill>
                          <a:effectLst/>
                        </a:rPr>
                        <a:t>24.596496 ± 1.429000</a:t>
                      </a:r>
                      <a:endParaRPr lang="it-IT" sz="1800" kern="1200" dirty="0">
                        <a:solidFill>
                          <a:schemeClr val="dk1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800" kern="1200" dirty="0">
                          <a:solidFill>
                            <a:schemeClr val="dk1"/>
                          </a:solidFill>
                          <a:effectLst/>
                        </a:rPr>
                        <a:t>17.426582 ± 0.964907</a:t>
                      </a:r>
                      <a:endParaRPr lang="it-IT" sz="1800" kern="1200" dirty="0">
                        <a:solidFill>
                          <a:schemeClr val="dk1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58194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696011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2" presetClass="exit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8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1B3AF3C-E487-3C54-B5B1-5E5BBDCB42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32</a:t>
            </a:fld>
            <a:endParaRPr lang="en-US" sz="1000" dirty="0"/>
          </a:p>
        </p:txBody>
      </p:sp>
      <p:pic>
        <p:nvPicPr>
          <p:cNvPr id="5" name="Picture 3" descr="Abstract particle graph background">
            <a:extLst>
              <a:ext uri="{FF2B5EF4-FFF2-40B4-BE49-F238E27FC236}">
                <a16:creationId xmlns:a16="http://schemas.microsoft.com/office/drawing/2014/main" id="{4F5FE76F-24BC-8119-B0F7-B13B3092D9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645" t="23391" r="447"/>
          <a:stretch/>
        </p:blipFill>
        <p:spPr>
          <a:xfrm>
            <a:off x="0" y="-102"/>
            <a:ext cx="12192000" cy="6858101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56C58985-1857-1047-A496-9E9D606CEE88}"/>
              </a:ext>
            </a:extLst>
          </p:cNvPr>
          <p:cNvSpPr txBox="1"/>
          <p:nvPr/>
        </p:nvSpPr>
        <p:spPr>
          <a:xfrm>
            <a:off x="0" y="484083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70991851-4F96-16B1-1159-190BE871B29D}"/>
              </a:ext>
            </a:extLst>
          </p:cNvPr>
          <p:cNvSpPr/>
          <p:nvPr/>
        </p:nvSpPr>
        <p:spPr>
          <a:xfrm>
            <a:off x="1632594" y="1362699"/>
            <a:ext cx="9134766" cy="1442795"/>
          </a:xfrm>
          <a:custGeom>
            <a:avLst/>
            <a:gdLst>
              <a:gd name="connsiteX0" fmla="*/ 0 w 9116292"/>
              <a:gd name="connsiteY0" fmla="*/ 249177 h 1338292"/>
              <a:gd name="connsiteX1" fmla="*/ 249177 w 9116292"/>
              <a:gd name="connsiteY1" fmla="*/ 0 h 1338292"/>
              <a:gd name="connsiteX2" fmla="*/ 8867115 w 9116292"/>
              <a:gd name="connsiteY2" fmla="*/ 0 h 1338292"/>
              <a:gd name="connsiteX3" fmla="*/ 9116292 w 9116292"/>
              <a:gd name="connsiteY3" fmla="*/ 249177 h 1338292"/>
              <a:gd name="connsiteX4" fmla="*/ 9116292 w 9116292"/>
              <a:gd name="connsiteY4" fmla="*/ 1089115 h 1338292"/>
              <a:gd name="connsiteX5" fmla="*/ 8867115 w 9116292"/>
              <a:gd name="connsiteY5" fmla="*/ 1338292 h 1338292"/>
              <a:gd name="connsiteX6" fmla="*/ 249177 w 9116292"/>
              <a:gd name="connsiteY6" fmla="*/ 1338292 h 1338292"/>
              <a:gd name="connsiteX7" fmla="*/ 0 w 9116292"/>
              <a:gd name="connsiteY7" fmla="*/ 1089115 h 1338292"/>
              <a:gd name="connsiteX8" fmla="*/ 0 w 9116292"/>
              <a:gd name="connsiteY8" fmla="*/ 249177 h 1338292"/>
              <a:gd name="connsiteX0" fmla="*/ 12245 w 9128537"/>
              <a:gd name="connsiteY0" fmla="*/ 262240 h 1351355"/>
              <a:gd name="connsiteX1" fmla="*/ 91605 w 9128537"/>
              <a:gd name="connsiteY1" fmla="*/ 0 h 1351355"/>
              <a:gd name="connsiteX2" fmla="*/ 8879360 w 9128537"/>
              <a:gd name="connsiteY2" fmla="*/ 13063 h 1351355"/>
              <a:gd name="connsiteX3" fmla="*/ 9128537 w 9128537"/>
              <a:gd name="connsiteY3" fmla="*/ 262240 h 1351355"/>
              <a:gd name="connsiteX4" fmla="*/ 9128537 w 9128537"/>
              <a:gd name="connsiteY4" fmla="*/ 1102178 h 1351355"/>
              <a:gd name="connsiteX5" fmla="*/ 8879360 w 9128537"/>
              <a:gd name="connsiteY5" fmla="*/ 1351355 h 1351355"/>
              <a:gd name="connsiteX6" fmla="*/ 261422 w 9128537"/>
              <a:gd name="connsiteY6" fmla="*/ 1351355 h 1351355"/>
              <a:gd name="connsiteX7" fmla="*/ 12245 w 9128537"/>
              <a:gd name="connsiteY7" fmla="*/ 1102178 h 1351355"/>
              <a:gd name="connsiteX8" fmla="*/ 12245 w 9128537"/>
              <a:gd name="connsiteY8" fmla="*/ 262240 h 1351355"/>
              <a:gd name="connsiteX0" fmla="*/ 12245 w 9128537"/>
              <a:gd name="connsiteY0" fmla="*/ 262240 h 1351355"/>
              <a:gd name="connsiteX1" fmla="*/ 91605 w 9128537"/>
              <a:gd name="connsiteY1" fmla="*/ 0 h 1351355"/>
              <a:gd name="connsiteX2" fmla="*/ 8879360 w 9128537"/>
              <a:gd name="connsiteY2" fmla="*/ 13063 h 1351355"/>
              <a:gd name="connsiteX3" fmla="*/ 9128537 w 9128537"/>
              <a:gd name="connsiteY3" fmla="*/ 262240 h 1351355"/>
              <a:gd name="connsiteX4" fmla="*/ 9128537 w 9128537"/>
              <a:gd name="connsiteY4" fmla="*/ 1102178 h 1351355"/>
              <a:gd name="connsiteX5" fmla="*/ 8879360 w 9128537"/>
              <a:gd name="connsiteY5" fmla="*/ 1351355 h 1351355"/>
              <a:gd name="connsiteX6" fmla="*/ 91605 w 9128537"/>
              <a:gd name="connsiteY6" fmla="*/ 1351355 h 1351355"/>
              <a:gd name="connsiteX7" fmla="*/ 12245 w 9128537"/>
              <a:gd name="connsiteY7" fmla="*/ 1102178 h 1351355"/>
              <a:gd name="connsiteX8" fmla="*/ 12245 w 9128537"/>
              <a:gd name="connsiteY8" fmla="*/ 262240 h 1351355"/>
              <a:gd name="connsiteX0" fmla="*/ 12245 w 9128537"/>
              <a:gd name="connsiteY0" fmla="*/ 262240 h 1364418"/>
              <a:gd name="connsiteX1" fmla="*/ 91605 w 9128537"/>
              <a:gd name="connsiteY1" fmla="*/ 0 h 1364418"/>
              <a:gd name="connsiteX2" fmla="*/ 8879360 w 9128537"/>
              <a:gd name="connsiteY2" fmla="*/ 13063 h 1364418"/>
              <a:gd name="connsiteX3" fmla="*/ 9128537 w 9128537"/>
              <a:gd name="connsiteY3" fmla="*/ 262240 h 1364418"/>
              <a:gd name="connsiteX4" fmla="*/ 9128537 w 9128537"/>
              <a:gd name="connsiteY4" fmla="*/ 1102178 h 1364418"/>
              <a:gd name="connsiteX5" fmla="*/ 8879360 w 9128537"/>
              <a:gd name="connsiteY5" fmla="*/ 1351355 h 1364418"/>
              <a:gd name="connsiteX6" fmla="*/ 117731 w 9128537"/>
              <a:gd name="connsiteY6" fmla="*/ 1364418 h 1364418"/>
              <a:gd name="connsiteX7" fmla="*/ 12245 w 9128537"/>
              <a:gd name="connsiteY7" fmla="*/ 1102178 h 1364418"/>
              <a:gd name="connsiteX8" fmla="*/ 12245 w 9128537"/>
              <a:gd name="connsiteY8" fmla="*/ 262240 h 1364418"/>
              <a:gd name="connsiteX0" fmla="*/ 60436 w 9176728"/>
              <a:gd name="connsiteY0" fmla="*/ 262240 h 1377481"/>
              <a:gd name="connsiteX1" fmla="*/ 139796 w 9176728"/>
              <a:gd name="connsiteY1" fmla="*/ 0 h 1377481"/>
              <a:gd name="connsiteX2" fmla="*/ 8927551 w 9176728"/>
              <a:gd name="connsiteY2" fmla="*/ 13063 h 1377481"/>
              <a:gd name="connsiteX3" fmla="*/ 9176728 w 9176728"/>
              <a:gd name="connsiteY3" fmla="*/ 262240 h 1377481"/>
              <a:gd name="connsiteX4" fmla="*/ 9176728 w 9176728"/>
              <a:gd name="connsiteY4" fmla="*/ 1102178 h 1377481"/>
              <a:gd name="connsiteX5" fmla="*/ 8927551 w 9176728"/>
              <a:gd name="connsiteY5" fmla="*/ 1351355 h 1377481"/>
              <a:gd name="connsiteX6" fmla="*/ 61419 w 9176728"/>
              <a:gd name="connsiteY6" fmla="*/ 1377481 h 1377481"/>
              <a:gd name="connsiteX7" fmla="*/ 60436 w 9176728"/>
              <a:gd name="connsiteY7" fmla="*/ 1102178 h 1377481"/>
              <a:gd name="connsiteX8" fmla="*/ 60436 w 9176728"/>
              <a:gd name="connsiteY8" fmla="*/ 262240 h 1377481"/>
              <a:gd name="connsiteX0" fmla="*/ 12246 w 9128538"/>
              <a:gd name="connsiteY0" fmla="*/ 262240 h 1390544"/>
              <a:gd name="connsiteX1" fmla="*/ 91606 w 9128538"/>
              <a:gd name="connsiteY1" fmla="*/ 0 h 1390544"/>
              <a:gd name="connsiteX2" fmla="*/ 8879361 w 9128538"/>
              <a:gd name="connsiteY2" fmla="*/ 13063 h 1390544"/>
              <a:gd name="connsiteX3" fmla="*/ 9128538 w 9128538"/>
              <a:gd name="connsiteY3" fmla="*/ 262240 h 1390544"/>
              <a:gd name="connsiteX4" fmla="*/ 9128538 w 9128538"/>
              <a:gd name="connsiteY4" fmla="*/ 1102178 h 1390544"/>
              <a:gd name="connsiteX5" fmla="*/ 8879361 w 9128538"/>
              <a:gd name="connsiteY5" fmla="*/ 1351355 h 1390544"/>
              <a:gd name="connsiteX6" fmla="*/ 104669 w 9128538"/>
              <a:gd name="connsiteY6" fmla="*/ 1390544 h 1390544"/>
              <a:gd name="connsiteX7" fmla="*/ 12246 w 9128538"/>
              <a:gd name="connsiteY7" fmla="*/ 1102178 h 1390544"/>
              <a:gd name="connsiteX8" fmla="*/ 12246 w 9128538"/>
              <a:gd name="connsiteY8" fmla="*/ 262240 h 1390544"/>
              <a:gd name="connsiteX0" fmla="*/ 12246 w 9128538"/>
              <a:gd name="connsiteY0" fmla="*/ 262240 h 1416670"/>
              <a:gd name="connsiteX1" fmla="*/ 91606 w 9128538"/>
              <a:gd name="connsiteY1" fmla="*/ 0 h 1416670"/>
              <a:gd name="connsiteX2" fmla="*/ 8879361 w 9128538"/>
              <a:gd name="connsiteY2" fmla="*/ 13063 h 1416670"/>
              <a:gd name="connsiteX3" fmla="*/ 9128538 w 9128538"/>
              <a:gd name="connsiteY3" fmla="*/ 262240 h 1416670"/>
              <a:gd name="connsiteX4" fmla="*/ 9128538 w 9128538"/>
              <a:gd name="connsiteY4" fmla="*/ 1102178 h 1416670"/>
              <a:gd name="connsiteX5" fmla="*/ 8879361 w 9128538"/>
              <a:gd name="connsiteY5" fmla="*/ 1351355 h 1416670"/>
              <a:gd name="connsiteX6" fmla="*/ 130795 w 9128538"/>
              <a:gd name="connsiteY6" fmla="*/ 1416670 h 1416670"/>
              <a:gd name="connsiteX7" fmla="*/ 12246 w 9128538"/>
              <a:gd name="connsiteY7" fmla="*/ 1102178 h 1416670"/>
              <a:gd name="connsiteX8" fmla="*/ 12246 w 9128538"/>
              <a:gd name="connsiteY8" fmla="*/ 262240 h 1416670"/>
              <a:gd name="connsiteX0" fmla="*/ 12246 w 9128538"/>
              <a:gd name="connsiteY0" fmla="*/ 262240 h 1416670"/>
              <a:gd name="connsiteX1" fmla="*/ 91606 w 9128538"/>
              <a:gd name="connsiteY1" fmla="*/ 0 h 1416670"/>
              <a:gd name="connsiteX2" fmla="*/ 8879361 w 9128538"/>
              <a:gd name="connsiteY2" fmla="*/ 13063 h 1416670"/>
              <a:gd name="connsiteX3" fmla="*/ 9128538 w 9128538"/>
              <a:gd name="connsiteY3" fmla="*/ 262240 h 1416670"/>
              <a:gd name="connsiteX4" fmla="*/ 9128538 w 9128538"/>
              <a:gd name="connsiteY4" fmla="*/ 1102178 h 1416670"/>
              <a:gd name="connsiteX5" fmla="*/ 8879361 w 9128538"/>
              <a:gd name="connsiteY5" fmla="*/ 1351355 h 1416670"/>
              <a:gd name="connsiteX6" fmla="*/ 130795 w 9128538"/>
              <a:gd name="connsiteY6" fmla="*/ 1416670 h 1416670"/>
              <a:gd name="connsiteX7" fmla="*/ 12246 w 9128538"/>
              <a:gd name="connsiteY7" fmla="*/ 827858 h 1416670"/>
              <a:gd name="connsiteX8" fmla="*/ 12246 w 9128538"/>
              <a:gd name="connsiteY8" fmla="*/ 262240 h 1416670"/>
              <a:gd name="connsiteX0" fmla="*/ 12246 w 9128538"/>
              <a:gd name="connsiteY0" fmla="*/ 614937 h 1416670"/>
              <a:gd name="connsiteX1" fmla="*/ 91606 w 9128538"/>
              <a:gd name="connsiteY1" fmla="*/ 0 h 1416670"/>
              <a:gd name="connsiteX2" fmla="*/ 8879361 w 9128538"/>
              <a:gd name="connsiteY2" fmla="*/ 13063 h 1416670"/>
              <a:gd name="connsiteX3" fmla="*/ 9128538 w 9128538"/>
              <a:gd name="connsiteY3" fmla="*/ 262240 h 1416670"/>
              <a:gd name="connsiteX4" fmla="*/ 9128538 w 9128538"/>
              <a:gd name="connsiteY4" fmla="*/ 1102178 h 1416670"/>
              <a:gd name="connsiteX5" fmla="*/ 8879361 w 9128538"/>
              <a:gd name="connsiteY5" fmla="*/ 1351355 h 1416670"/>
              <a:gd name="connsiteX6" fmla="*/ 130795 w 9128538"/>
              <a:gd name="connsiteY6" fmla="*/ 1416670 h 1416670"/>
              <a:gd name="connsiteX7" fmla="*/ 12246 w 9128538"/>
              <a:gd name="connsiteY7" fmla="*/ 827858 h 1416670"/>
              <a:gd name="connsiteX8" fmla="*/ 12246 w 9128538"/>
              <a:gd name="connsiteY8" fmla="*/ 614937 h 1416670"/>
              <a:gd name="connsiteX0" fmla="*/ 18474 w 9134766"/>
              <a:gd name="connsiteY0" fmla="*/ 614937 h 1442795"/>
              <a:gd name="connsiteX1" fmla="*/ 97834 w 9134766"/>
              <a:gd name="connsiteY1" fmla="*/ 0 h 1442795"/>
              <a:gd name="connsiteX2" fmla="*/ 8885589 w 9134766"/>
              <a:gd name="connsiteY2" fmla="*/ 13063 h 1442795"/>
              <a:gd name="connsiteX3" fmla="*/ 9134766 w 9134766"/>
              <a:gd name="connsiteY3" fmla="*/ 262240 h 1442795"/>
              <a:gd name="connsiteX4" fmla="*/ 9134766 w 9134766"/>
              <a:gd name="connsiteY4" fmla="*/ 1102178 h 1442795"/>
              <a:gd name="connsiteX5" fmla="*/ 8885589 w 9134766"/>
              <a:gd name="connsiteY5" fmla="*/ 1351355 h 1442795"/>
              <a:gd name="connsiteX6" fmla="*/ 84771 w 9134766"/>
              <a:gd name="connsiteY6" fmla="*/ 1442795 h 1442795"/>
              <a:gd name="connsiteX7" fmla="*/ 18474 w 9134766"/>
              <a:gd name="connsiteY7" fmla="*/ 827858 h 1442795"/>
              <a:gd name="connsiteX8" fmla="*/ 18474 w 9134766"/>
              <a:gd name="connsiteY8" fmla="*/ 614937 h 1442795"/>
              <a:gd name="connsiteX0" fmla="*/ 18474 w 9134766"/>
              <a:gd name="connsiteY0" fmla="*/ 614937 h 1442795"/>
              <a:gd name="connsiteX1" fmla="*/ 97834 w 9134766"/>
              <a:gd name="connsiteY1" fmla="*/ 0 h 1442795"/>
              <a:gd name="connsiteX2" fmla="*/ 8885589 w 9134766"/>
              <a:gd name="connsiteY2" fmla="*/ 13063 h 1442795"/>
              <a:gd name="connsiteX3" fmla="*/ 9134766 w 9134766"/>
              <a:gd name="connsiteY3" fmla="*/ 262240 h 1442795"/>
              <a:gd name="connsiteX4" fmla="*/ 9134766 w 9134766"/>
              <a:gd name="connsiteY4" fmla="*/ 1102178 h 1442795"/>
              <a:gd name="connsiteX5" fmla="*/ 8885589 w 9134766"/>
              <a:gd name="connsiteY5" fmla="*/ 1351355 h 1442795"/>
              <a:gd name="connsiteX6" fmla="*/ 84771 w 9134766"/>
              <a:gd name="connsiteY6" fmla="*/ 1442795 h 1442795"/>
              <a:gd name="connsiteX7" fmla="*/ 18474 w 9134766"/>
              <a:gd name="connsiteY7" fmla="*/ 723355 h 1442795"/>
              <a:gd name="connsiteX8" fmla="*/ 18474 w 9134766"/>
              <a:gd name="connsiteY8" fmla="*/ 614937 h 1442795"/>
              <a:gd name="connsiteX0" fmla="*/ 18474 w 9134766"/>
              <a:gd name="connsiteY0" fmla="*/ 732502 h 1442795"/>
              <a:gd name="connsiteX1" fmla="*/ 97834 w 9134766"/>
              <a:gd name="connsiteY1" fmla="*/ 0 h 1442795"/>
              <a:gd name="connsiteX2" fmla="*/ 8885589 w 9134766"/>
              <a:gd name="connsiteY2" fmla="*/ 13063 h 1442795"/>
              <a:gd name="connsiteX3" fmla="*/ 9134766 w 9134766"/>
              <a:gd name="connsiteY3" fmla="*/ 262240 h 1442795"/>
              <a:gd name="connsiteX4" fmla="*/ 9134766 w 9134766"/>
              <a:gd name="connsiteY4" fmla="*/ 1102178 h 1442795"/>
              <a:gd name="connsiteX5" fmla="*/ 8885589 w 9134766"/>
              <a:gd name="connsiteY5" fmla="*/ 1351355 h 1442795"/>
              <a:gd name="connsiteX6" fmla="*/ 84771 w 9134766"/>
              <a:gd name="connsiteY6" fmla="*/ 1442795 h 1442795"/>
              <a:gd name="connsiteX7" fmla="*/ 18474 w 9134766"/>
              <a:gd name="connsiteY7" fmla="*/ 723355 h 1442795"/>
              <a:gd name="connsiteX8" fmla="*/ 18474 w 9134766"/>
              <a:gd name="connsiteY8" fmla="*/ 732502 h 1442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34766" h="1442795">
                <a:moveTo>
                  <a:pt x="18474" y="732502"/>
                </a:moveTo>
                <a:cubicBezTo>
                  <a:pt x="18474" y="594885"/>
                  <a:pt x="-39783" y="0"/>
                  <a:pt x="97834" y="0"/>
                </a:cubicBezTo>
                <a:lnTo>
                  <a:pt x="8885589" y="13063"/>
                </a:lnTo>
                <a:cubicBezTo>
                  <a:pt x="9023206" y="13063"/>
                  <a:pt x="9134766" y="124623"/>
                  <a:pt x="9134766" y="262240"/>
                </a:cubicBezTo>
                <a:lnTo>
                  <a:pt x="9134766" y="1102178"/>
                </a:lnTo>
                <a:cubicBezTo>
                  <a:pt x="9134766" y="1239795"/>
                  <a:pt x="9023206" y="1351355"/>
                  <a:pt x="8885589" y="1351355"/>
                </a:cubicBezTo>
                <a:lnTo>
                  <a:pt x="84771" y="1442795"/>
                </a:lnTo>
                <a:cubicBezTo>
                  <a:pt x="-52846" y="1442795"/>
                  <a:pt x="18474" y="860972"/>
                  <a:pt x="18474" y="723355"/>
                </a:cubicBezTo>
                <a:lnTo>
                  <a:pt x="18474" y="732502"/>
                </a:lnTo>
                <a:close/>
              </a:path>
            </a:pathLst>
          </a:cu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60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  Grazie dell’attenzione</a:t>
            </a: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8EF88187-CFF0-17C2-FB49-B0EFEF395BF5}"/>
              </a:ext>
            </a:extLst>
          </p:cNvPr>
          <p:cNvSpPr/>
          <p:nvPr/>
        </p:nvSpPr>
        <p:spPr>
          <a:xfrm>
            <a:off x="9225152" y="5611091"/>
            <a:ext cx="3084416" cy="914555"/>
          </a:xfrm>
          <a:prstGeom prst="roundRect">
            <a:avLst/>
          </a:prstGeom>
          <a:solidFill>
            <a:schemeClr val="accent2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Matteo Federico 0321569</a:t>
            </a:r>
          </a:p>
          <a:p>
            <a:r>
              <a:rPr lang="it-IT" sz="1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Sara Da Canal 0316044</a:t>
            </a:r>
          </a:p>
          <a:p>
            <a:r>
              <a:rPr lang="it-IT" sz="1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Adrian </a:t>
            </a:r>
            <a:r>
              <a:rPr lang="it-IT" sz="16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Petru</a:t>
            </a:r>
            <a:r>
              <a:rPr lang="it-IT" sz="1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Baba 0320578</a:t>
            </a:r>
          </a:p>
        </p:txBody>
      </p:sp>
    </p:spTree>
    <p:extLst>
      <p:ext uri="{BB962C8B-B14F-4D97-AF65-F5344CB8AC3E}">
        <p14:creationId xmlns:p14="http://schemas.microsoft.com/office/powerpoint/2010/main" val="3402902436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78B9524A-B598-D42D-5A97-B6F5F1247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09314" y="6356350"/>
            <a:ext cx="2743200" cy="365125"/>
          </a:xfrm>
        </p:spPr>
        <p:txBody>
          <a:bodyPr/>
          <a:lstStyle/>
          <a:p>
            <a:fld id="{CB1E4CB7-CB13-4810-BF18-BE31AFC64F93}" type="slidenum">
              <a:rPr lang="en-US" smtClean="0"/>
              <a:pPr/>
              <a:t>4</a:t>
            </a:fld>
            <a:endParaRPr lang="en-US" sz="1000" dirty="0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352CED47-B921-072D-D955-07044814B243}"/>
              </a:ext>
            </a:extLst>
          </p:cNvPr>
          <p:cNvSpPr/>
          <p:nvPr/>
        </p:nvSpPr>
        <p:spPr>
          <a:xfrm>
            <a:off x="287383" y="182880"/>
            <a:ext cx="11665131" cy="6538595"/>
          </a:xfrm>
          <a:prstGeom prst="rect">
            <a:avLst/>
          </a:prstGeom>
          <a:noFill/>
          <a:ln w="190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0477A470-F60F-B819-06DB-04FB755E227B}"/>
              </a:ext>
            </a:extLst>
          </p:cNvPr>
          <p:cNvSpPr/>
          <p:nvPr/>
        </p:nvSpPr>
        <p:spPr>
          <a:xfrm>
            <a:off x="39189" y="300444"/>
            <a:ext cx="5792545" cy="1097280"/>
          </a:xfrm>
          <a:custGeom>
            <a:avLst/>
            <a:gdLst>
              <a:gd name="connsiteX0" fmla="*/ 0 w 5930537"/>
              <a:gd name="connsiteY0" fmla="*/ 182884 h 1097280"/>
              <a:gd name="connsiteX1" fmla="*/ 182884 w 5930537"/>
              <a:gd name="connsiteY1" fmla="*/ 0 h 1097280"/>
              <a:gd name="connsiteX2" fmla="*/ 5747653 w 5930537"/>
              <a:gd name="connsiteY2" fmla="*/ 0 h 1097280"/>
              <a:gd name="connsiteX3" fmla="*/ 5930537 w 5930537"/>
              <a:gd name="connsiteY3" fmla="*/ 182884 h 1097280"/>
              <a:gd name="connsiteX4" fmla="*/ 5930537 w 5930537"/>
              <a:gd name="connsiteY4" fmla="*/ 914396 h 1097280"/>
              <a:gd name="connsiteX5" fmla="*/ 5747653 w 5930537"/>
              <a:gd name="connsiteY5" fmla="*/ 1097280 h 1097280"/>
              <a:gd name="connsiteX6" fmla="*/ 182884 w 5930537"/>
              <a:gd name="connsiteY6" fmla="*/ 1097280 h 1097280"/>
              <a:gd name="connsiteX7" fmla="*/ 0 w 5930537"/>
              <a:gd name="connsiteY7" fmla="*/ 914396 h 1097280"/>
              <a:gd name="connsiteX8" fmla="*/ 0 w 5930537"/>
              <a:gd name="connsiteY8" fmla="*/ 182884 h 1097280"/>
              <a:gd name="connsiteX0" fmla="*/ 182880 w 5930537"/>
              <a:gd name="connsiteY0" fmla="*/ 195947 h 1097280"/>
              <a:gd name="connsiteX1" fmla="*/ 182884 w 5930537"/>
              <a:gd name="connsiteY1" fmla="*/ 0 h 1097280"/>
              <a:gd name="connsiteX2" fmla="*/ 5747653 w 5930537"/>
              <a:gd name="connsiteY2" fmla="*/ 0 h 1097280"/>
              <a:gd name="connsiteX3" fmla="*/ 5930537 w 5930537"/>
              <a:gd name="connsiteY3" fmla="*/ 182884 h 1097280"/>
              <a:gd name="connsiteX4" fmla="*/ 5930537 w 5930537"/>
              <a:gd name="connsiteY4" fmla="*/ 914396 h 1097280"/>
              <a:gd name="connsiteX5" fmla="*/ 5747653 w 5930537"/>
              <a:gd name="connsiteY5" fmla="*/ 1097280 h 1097280"/>
              <a:gd name="connsiteX6" fmla="*/ 182884 w 5930537"/>
              <a:gd name="connsiteY6" fmla="*/ 1097280 h 1097280"/>
              <a:gd name="connsiteX7" fmla="*/ 0 w 5930537"/>
              <a:gd name="connsiteY7" fmla="*/ 914396 h 1097280"/>
              <a:gd name="connsiteX8" fmla="*/ 182880 w 5930537"/>
              <a:gd name="connsiteY8" fmla="*/ 195947 h 1097280"/>
              <a:gd name="connsiteX0" fmla="*/ 44888 w 5792545"/>
              <a:gd name="connsiteY0" fmla="*/ 195947 h 1097280"/>
              <a:gd name="connsiteX1" fmla="*/ 44892 w 5792545"/>
              <a:gd name="connsiteY1" fmla="*/ 0 h 1097280"/>
              <a:gd name="connsiteX2" fmla="*/ 5609661 w 5792545"/>
              <a:gd name="connsiteY2" fmla="*/ 0 h 1097280"/>
              <a:gd name="connsiteX3" fmla="*/ 5792545 w 5792545"/>
              <a:gd name="connsiteY3" fmla="*/ 182884 h 1097280"/>
              <a:gd name="connsiteX4" fmla="*/ 5792545 w 5792545"/>
              <a:gd name="connsiteY4" fmla="*/ 914396 h 1097280"/>
              <a:gd name="connsiteX5" fmla="*/ 5609661 w 5792545"/>
              <a:gd name="connsiteY5" fmla="*/ 1097280 h 1097280"/>
              <a:gd name="connsiteX6" fmla="*/ 44892 w 5792545"/>
              <a:gd name="connsiteY6" fmla="*/ 1097280 h 1097280"/>
              <a:gd name="connsiteX7" fmla="*/ 44888 w 5792545"/>
              <a:gd name="connsiteY7" fmla="*/ 914396 h 1097280"/>
              <a:gd name="connsiteX8" fmla="*/ 44888 w 5792545"/>
              <a:gd name="connsiteY8" fmla="*/ 195947 h 1097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792545" h="1097280">
                <a:moveTo>
                  <a:pt x="44888" y="195947"/>
                </a:moveTo>
                <a:cubicBezTo>
                  <a:pt x="44888" y="94943"/>
                  <a:pt x="-56112" y="0"/>
                  <a:pt x="44892" y="0"/>
                </a:cubicBezTo>
                <a:lnTo>
                  <a:pt x="5609661" y="0"/>
                </a:lnTo>
                <a:cubicBezTo>
                  <a:pt x="5710665" y="0"/>
                  <a:pt x="5792545" y="81880"/>
                  <a:pt x="5792545" y="182884"/>
                </a:cubicBezTo>
                <a:lnTo>
                  <a:pt x="5792545" y="914396"/>
                </a:lnTo>
                <a:cubicBezTo>
                  <a:pt x="5792545" y="1015400"/>
                  <a:pt x="5710665" y="1097280"/>
                  <a:pt x="5609661" y="1097280"/>
                </a:cubicBezTo>
                <a:lnTo>
                  <a:pt x="44892" y="1097280"/>
                </a:lnTo>
                <a:cubicBezTo>
                  <a:pt x="-56112" y="1097280"/>
                  <a:pt x="44888" y="1015400"/>
                  <a:pt x="44888" y="914396"/>
                </a:cubicBezTo>
                <a:lnTo>
                  <a:pt x="44888" y="195947"/>
                </a:lnTo>
                <a:close/>
              </a:path>
            </a:pathLst>
          </a:cu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3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RACCOLTA INFORMAZIONI</a:t>
            </a:r>
            <a:endParaRPr lang="it-IT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C7848A-5EF2-BCEF-1094-F6134C7D0C68}"/>
              </a:ext>
            </a:extLst>
          </p:cNvPr>
          <p:cNvSpPr txBox="1"/>
          <p:nvPr/>
        </p:nvSpPr>
        <p:spPr>
          <a:xfrm>
            <a:off x="705394" y="2092861"/>
            <a:ext cx="512634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 dati utilizzati sono stati ricavati da un report redatto nel 2015 dalla regione Veneto, riguardante gli accessi nei loro pronto soccorsi nell’anno 2013.</a:t>
            </a:r>
          </a:p>
          <a:p>
            <a:r>
              <a:rPr lang="it-IT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Visionabile al seguente link: </a:t>
            </a:r>
            <a:r>
              <a:rPr lang="it-IT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hlinkClick r:id="rId3"/>
              </a:rPr>
              <a:t>report</a:t>
            </a:r>
            <a:endParaRPr lang="it-IT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endParaRPr lang="it-IT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it-IT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Dal report abbiamo ottenuto tassi di accesso, probabilità di routing fra centri e tempi di servizio.</a:t>
            </a:r>
          </a:p>
          <a:p>
            <a:endParaRPr lang="it-IT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it-IT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Abbiamo deciso di utilizzare le statistiche del pronto soccorso di Borgo Roma di Verona.</a:t>
            </a:r>
            <a:endParaRPr lang="it-IT" dirty="0"/>
          </a:p>
          <a:p>
            <a:endParaRPr lang="it-IT" dirty="0"/>
          </a:p>
        </p:txBody>
      </p:sp>
      <p:pic>
        <p:nvPicPr>
          <p:cNvPr id="8" name="Immagine 7" descr="Immagine che contiene testo&#10;&#10;Descrizione generata automaticamente">
            <a:extLst>
              <a:ext uri="{FF2B5EF4-FFF2-40B4-BE49-F238E27FC236}">
                <a16:creationId xmlns:a16="http://schemas.microsoft.com/office/drawing/2014/main" id="{B404E77C-45DF-3C5A-A8DC-75C54724A6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2971" y="1188720"/>
            <a:ext cx="3412498" cy="4846320"/>
          </a:xfrm>
          <a:prstGeom prst="rect">
            <a:avLst/>
          </a:prstGeom>
        </p:spPr>
      </p:pic>
      <p:sp>
        <p:nvSpPr>
          <p:cNvPr id="3" name="Figura a mano libera 2">
            <a:extLst>
              <a:ext uri="{FF2B5EF4-FFF2-40B4-BE49-F238E27FC236}">
                <a16:creationId xmlns:a16="http://schemas.microsoft.com/office/drawing/2014/main" id="{DF08F694-6448-2B3B-EA55-C2B117CDF190}"/>
              </a:ext>
            </a:extLst>
          </p:cNvPr>
          <p:cNvSpPr/>
          <p:nvPr/>
        </p:nvSpPr>
        <p:spPr>
          <a:xfrm>
            <a:off x="287384" y="5976592"/>
            <a:ext cx="11617234" cy="858801"/>
          </a:xfrm>
          <a:custGeom>
            <a:avLst/>
            <a:gdLst>
              <a:gd name="connsiteX0" fmla="*/ 305 w 10587677"/>
              <a:gd name="connsiteY0" fmla="*/ 658765 h 1315990"/>
              <a:gd name="connsiteX1" fmla="*/ 1429055 w 10587677"/>
              <a:gd name="connsiteY1" fmla="*/ 87265 h 1315990"/>
              <a:gd name="connsiteX2" fmla="*/ 3429305 w 10587677"/>
              <a:gd name="connsiteY2" fmla="*/ 644478 h 1315990"/>
              <a:gd name="connsiteX3" fmla="*/ 5143805 w 10587677"/>
              <a:gd name="connsiteY3" fmla="*/ 1001665 h 1315990"/>
              <a:gd name="connsiteX4" fmla="*/ 6415393 w 10587677"/>
              <a:gd name="connsiteY4" fmla="*/ 901653 h 1315990"/>
              <a:gd name="connsiteX5" fmla="*/ 7572680 w 10587677"/>
              <a:gd name="connsiteY5" fmla="*/ 1230265 h 1315990"/>
              <a:gd name="connsiteX6" fmla="*/ 8587093 w 10587677"/>
              <a:gd name="connsiteY6" fmla="*/ 1015953 h 1315990"/>
              <a:gd name="connsiteX7" fmla="*/ 9587218 w 10587677"/>
              <a:gd name="connsiteY7" fmla="*/ 1315990 h 1315990"/>
              <a:gd name="connsiteX8" fmla="*/ 10587343 w 10587677"/>
              <a:gd name="connsiteY8" fmla="*/ 1015953 h 1315990"/>
              <a:gd name="connsiteX9" fmla="*/ 9687230 w 10587677"/>
              <a:gd name="connsiteY9" fmla="*/ 1215978 h 1315990"/>
              <a:gd name="connsiteX10" fmla="*/ 8744255 w 10587677"/>
              <a:gd name="connsiteY10" fmla="*/ 930228 h 1315990"/>
              <a:gd name="connsiteX11" fmla="*/ 7686980 w 10587677"/>
              <a:gd name="connsiteY11" fmla="*/ 1158828 h 1315990"/>
              <a:gd name="connsiteX12" fmla="*/ 6543980 w 10587677"/>
              <a:gd name="connsiteY12" fmla="*/ 801640 h 1315990"/>
              <a:gd name="connsiteX13" fmla="*/ 4929493 w 10587677"/>
              <a:gd name="connsiteY13" fmla="*/ 901653 h 1315990"/>
              <a:gd name="connsiteX14" fmla="*/ 1543355 w 10587677"/>
              <a:gd name="connsiteY14" fmla="*/ 1540 h 1315990"/>
              <a:gd name="connsiteX15" fmla="*/ 305 w 10587677"/>
              <a:gd name="connsiteY15" fmla="*/ 658765 h 1315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0587677" h="1315990">
                <a:moveTo>
                  <a:pt x="305" y="658765"/>
                </a:moveTo>
                <a:cubicBezTo>
                  <a:pt x="-18745" y="673053"/>
                  <a:pt x="857555" y="89646"/>
                  <a:pt x="1429055" y="87265"/>
                </a:cubicBezTo>
                <a:cubicBezTo>
                  <a:pt x="2000555" y="84884"/>
                  <a:pt x="2810180" y="492078"/>
                  <a:pt x="3429305" y="644478"/>
                </a:cubicBezTo>
                <a:cubicBezTo>
                  <a:pt x="4048430" y="796878"/>
                  <a:pt x="4646124" y="958803"/>
                  <a:pt x="5143805" y="1001665"/>
                </a:cubicBezTo>
                <a:cubicBezTo>
                  <a:pt x="5641486" y="1044527"/>
                  <a:pt x="6010581" y="863553"/>
                  <a:pt x="6415393" y="901653"/>
                </a:cubicBezTo>
                <a:cubicBezTo>
                  <a:pt x="6820205" y="939753"/>
                  <a:pt x="7210730" y="1211215"/>
                  <a:pt x="7572680" y="1230265"/>
                </a:cubicBezTo>
                <a:cubicBezTo>
                  <a:pt x="7934630" y="1249315"/>
                  <a:pt x="8251337" y="1001665"/>
                  <a:pt x="8587093" y="1015953"/>
                </a:cubicBezTo>
                <a:cubicBezTo>
                  <a:pt x="8922849" y="1030241"/>
                  <a:pt x="9253843" y="1315990"/>
                  <a:pt x="9587218" y="1315990"/>
                </a:cubicBezTo>
                <a:cubicBezTo>
                  <a:pt x="9920593" y="1315990"/>
                  <a:pt x="10570674" y="1032622"/>
                  <a:pt x="10587343" y="1015953"/>
                </a:cubicBezTo>
                <a:cubicBezTo>
                  <a:pt x="10604012" y="999284"/>
                  <a:pt x="9994411" y="1230265"/>
                  <a:pt x="9687230" y="1215978"/>
                </a:cubicBezTo>
                <a:cubicBezTo>
                  <a:pt x="9380049" y="1201691"/>
                  <a:pt x="9077630" y="939753"/>
                  <a:pt x="8744255" y="930228"/>
                </a:cubicBezTo>
                <a:cubicBezTo>
                  <a:pt x="8410880" y="920703"/>
                  <a:pt x="8053692" y="1180259"/>
                  <a:pt x="7686980" y="1158828"/>
                </a:cubicBezTo>
                <a:cubicBezTo>
                  <a:pt x="7320268" y="1137397"/>
                  <a:pt x="7003561" y="844503"/>
                  <a:pt x="6543980" y="801640"/>
                </a:cubicBezTo>
                <a:cubicBezTo>
                  <a:pt x="6084399" y="758778"/>
                  <a:pt x="5762930" y="1035003"/>
                  <a:pt x="4929493" y="901653"/>
                </a:cubicBezTo>
                <a:cubicBezTo>
                  <a:pt x="4096056" y="768303"/>
                  <a:pt x="2369649" y="39640"/>
                  <a:pt x="1543355" y="1540"/>
                </a:cubicBezTo>
                <a:cubicBezTo>
                  <a:pt x="717061" y="-36560"/>
                  <a:pt x="19355" y="644477"/>
                  <a:pt x="305" y="65876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 w="317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08326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2" grpId="0"/>
      <p:bldP spid="2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78B9524A-B598-D42D-5A97-B6F5F1247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09314" y="6356350"/>
            <a:ext cx="2743200" cy="365125"/>
          </a:xfrm>
        </p:spPr>
        <p:txBody>
          <a:bodyPr/>
          <a:lstStyle/>
          <a:p>
            <a:fld id="{CB1E4CB7-CB13-4810-BF18-BE31AFC64F93}" type="slidenum">
              <a:rPr lang="en-US" smtClean="0"/>
              <a:pPr/>
              <a:t>5</a:t>
            </a:fld>
            <a:endParaRPr lang="en-US" sz="1000" dirty="0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352CED47-B921-072D-D955-07044814B243}"/>
              </a:ext>
            </a:extLst>
          </p:cNvPr>
          <p:cNvSpPr/>
          <p:nvPr/>
        </p:nvSpPr>
        <p:spPr>
          <a:xfrm>
            <a:off x="287383" y="182880"/>
            <a:ext cx="11665131" cy="6538595"/>
          </a:xfrm>
          <a:prstGeom prst="rect">
            <a:avLst/>
          </a:prstGeom>
          <a:noFill/>
          <a:ln w="190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3" name="Segnaposto contenuto 6">
            <a:extLst>
              <a:ext uri="{FF2B5EF4-FFF2-40B4-BE49-F238E27FC236}">
                <a16:creationId xmlns:a16="http://schemas.microsoft.com/office/drawing/2014/main" id="{E1B7604F-2F6D-B6B2-7775-67539BD06C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637314" y="1397724"/>
            <a:ext cx="7197635" cy="5040900"/>
          </a:xfrm>
          <a:prstGeom prst="rect">
            <a:avLst/>
          </a:prstGeom>
        </p:spPr>
      </p:pic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0477A470-F60F-B819-06DB-04FB755E227B}"/>
              </a:ext>
            </a:extLst>
          </p:cNvPr>
          <p:cNvSpPr/>
          <p:nvPr/>
        </p:nvSpPr>
        <p:spPr>
          <a:xfrm>
            <a:off x="39189" y="300444"/>
            <a:ext cx="5792545" cy="1097280"/>
          </a:xfrm>
          <a:custGeom>
            <a:avLst/>
            <a:gdLst>
              <a:gd name="connsiteX0" fmla="*/ 0 w 5930537"/>
              <a:gd name="connsiteY0" fmla="*/ 182884 h 1097280"/>
              <a:gd name="connsiteX1" fmla="*/ 182884 w 5930537"/>
              <a:gd name="connsiteY1" fmla="*/ 0 h 1097280"/>
              <a:gd name="connsiteX2" fmla="*/ 5747653 w 5930537"/>
              <a:gd name="connsiteY2" fmla="*/ 0 h 1097280"/>
              <a:gd name="connsiteX3" fmla="*/ 5930537 w 5930537"/>
              <a:gd name="connsiteY3" fmla="*/ 182884 h 1097280"/>
              <a:gd name="connsiteX4" fmla="*/ 5930537 w 5930537"/>
              <a:gd name="connsiteY4" fmla="*/ 914396 h 1097280"/>
              <a:gd name="connsiteX5" fmla="*/ 5747653 w 5930537"/>
              <a:gd name="connsiteY5" fmla="*/ 1097280 h 1097280"/>
              <a:gd name="connsiteX6" fmla="*/ 182884 w 5930537"/>
              <a:gd name="connsiteY6" fmla="*/ 1097280 h 1097280"/>
              <a:gd name="connsiteX7" fmla="*/ 0 w 5930537"/>
              <a:gd name="connsiteY7" fmla="*/ 914396 h 1097280"/>
              <a:gd name="connsiteX8" fmla="*/ 0 w 5930537"/>
              <a:gd name="connsiteY8" fmla="*/ 182884 h 1097280"/>
              <a:gd name="connsiteX0" fmla="*/ 182880 w 5930537"/>
              <a:gd name="connsiteY0" fmla="*/ 195947 h 1097280"/>
              <a:gd name="connsiteX1" fmla="*/ 182884 w 5930537"/>
              <a:gd name="connsiteY1" fmla="*/ 0 h 1097280"/>
              <a:gd name="connsiteX2" fmla="*/ 5747653 w 5930537"/>
              <a:gd name="connsiteY2" fmla="*/ 0 h 1097280"/>
              <a:gd name="connsiteX3" fmla="*/ 5930537 w 5930537"/>
              <a:gd name="connsiteY3" fmla="*/ 182884 h 1097280"/>
              <a:gd name="connsiteX4" fmla="*/ 5930537 w 5930537"/>
              <a:gd name="connsiteY4" fmla="*/ 914396 h 1097280"/>
              <a:gd name="connsiteX5" fmla="*/ 5747653 w 5930537"/>
              <a:gd name="connsiteY5" fmla="*/ 1097280 h 1097280"/>
              <a:gd name="connsiteX6" fmla="*/ 182884 w 5930537"/>
              <a:gd name="connsiteY6" fmla="*/ 1097280 h 1097280"/>
              <a:gd name="connsiteX7" fmla="*/ 0 w 5930537"/>
              <a:gd name="connsiteY7" fmla="*/ 914396 h 1097280"/>
              <a:gd name="connsiteX8" fmla="*/ 182880 w 5930537"/>
              <a:gd name="connsiteY8" fmla="*/ 195947 h 1097280"/>
              <a:gd name="connsiteX0" fmla="*/ 44888 w 5792545"/>
              <a:gd name="connsiteY0" fmla="*/ 195947 h 1097280"/>
              <a:gd name="connsiteX1" fmla="*/ 44892 w 5792545"/>
              <a:gd name="connsiteY1" fmla="*/ 0 h 1097280"/>
              <a:gd name="connsiteX2" fmla="*/ 5609661 w 5792545"/>
              <a:gd name="connsiteY2" fmla="*/ 0 h 1097280"/>
              <a:gd name="connsiteX3" fmla="*/ 5792545 w 5792545"/>
              <a:gd name="connsiteY3" fmla="*/ 182884 h 1097280"/>
              <a:gd name="connsiteX4" fmla="*/ 5792545 w 5792545"/>
              <a:gd name="connsiteY4" fmla="*/ 914396 h 1097280"/>
              <a:gd name="connsiteX5" fmla="*/ 5609661 w 5792545"/>
              <a:gd name="connsiteY5" fmla="*/ 1097280 h 1097280"/>
              <a:gd name="connsiteX6" fmla="*/ 44892 w 5792545"/>
              <a:gd name="connsiteY6" fmla="*/ 1097280 h 1097280"/>
              <a:gd name="connsiteX7" fmla="*/ 44888 w 5792545"/>
              <a:gd name="connsiteY7" fmla="*/ 914396 h 1097280"/>
              <a:gd name="connsiteX8" fmla="*/ 44888 w 5792545"/>
              <a:gd name="connsiteY8" fmla="*/ 195947 h 1097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792545" h="1097280">
                <a:moveTo>
                  <a:pt x="44888" y="195947"/>
                </a:moveTo>
                <a:cubicBezTo>
                  <a:pt x="44888" y="94943"/>
                  <a:pt x="-56112" y="0"/>
                  <a:pt x="44892" y="0"/>
                </a:cubicBezTo>
                <a:lnTo>
                  <a:pt x="5609661" y="0"/>
                </a:lnTo>
                <a:cubicBezTo>
                  <a:pt x="5710665" y="0"/>
                  <a:pt x="5792545" y="81880"/>
                  <a:pt x="5792545" y="182884"/>
                </a:cubicBezTo>
                <a:lnTo>
                  <a:pt x="5792545" y="914396"/>
                </a:lnTo>
                <a:cubicBezTo>
                  <a:pt x="5792545" y="1015400"/>
                  <a:pt x="5710665" y="1097280"/>
                  <a:pt x="5609661" y="1097280"/>
                </a:cubicBezTo>
                <a:lnTo>
                  <a:pt x="44892" y="1097280"/>
                </a:lnTo>
                <a:cubicBezTo>
                  <a:pt x="-56112" y="1097280"/>
                  <a:pt x="44888" y="1015400"/>
                  <a:pt x="44888" y="914396"/>
                </a:cubicBezTo>
                <a:lnTo>
                  <a:pt x="44888" y="195947"/>
                </a:lnTo>
                <a:close/>
              </a:path>
            </a:pathLst>
          </a:cu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3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MODELLO CONCETTUALE</a:t>
            </a:r>
            <a:endParaRPr lang="it-IT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C7848A-5EF2-BCEF-1094-F6134C7D0C68}"/>
              </a:ext>
            </a:extLst>
          </p:cNvPr>
          <p:cNvSpPr txBox="1"/>
          <p:nvPr/>
        </p:nvSpPr>
        <p:spPr>
          <a:xfrm>
            <a:off x="313509" y="1737598"/>
            <a:ext cx="467453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Stato:</a:t>
            </a:r>
            <a:br>
              <a:rPr lang="it-IT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</a:br>
            <a:r>
              <a:rPr lang="it-IT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Per ogni istante di tempo t </a:t>
            </a:r>
            <a:endParaRPr lang="it-IT" dirty="0">
              <a:effectLst/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Numero di persone nel sistema, per ogni nodo e divise per coda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Numero di persone in servizio per ogni nodo, anche queste divise per codice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it-IT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Assunzioni:</a:t>
            </a:r>
            <a:br>
              <a:rPr lang="it-IT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</a:br>
            <a:r>
              <a:rPr lang="it-IT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• Non </a:t>
            </a:r>
            <a:r>
              <a:rPr lang="it-IT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preemptive</a:t>
            </a:r>
            <a:r>
              <a:rPr lang="it-IT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</a:p>
          <a:p>
            <a:r>
              <a:rPr lang="it-IT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• Conservativo (se un job è in attesa e il servente è libero, il servente esegue subito il job) </a:t>
            </a:r>
          </a:p>
          <a:p>
            <a:endParaRPr lang="it-IT" dirty="0"/>
          </a:p>
          <a:p>
            <a:endParaRPr lang="it-IT" dirty="0"/>
          </a:p>
        </p:txBody>
      </p:sp>
      <p:cxnSp>
        <p:nvCxnSpPr>
          <p:cNvPr id="6" name="Connettore 1 5">
            <a:extLst>
              <a:ext uri="{FF2B5EF4-FFF2-40B4-BE49-F238E27FC236}">
                <a16:creationId xmlns:a16="http://schemas.microsoft.com/office/drawing/2014/main" id="{6C0CBC7D-844B-5B3C-4F0B-A78364132D17}"/>
              </a:ext>
            </a:extLst>
          </p:cNvPr>
          <p:cNvCxnSpPr>
            <a:cxnSpLocks/>
          </p:cNvCxnSpPr>
          <p:nvPr/>
        </p:nvCxnSpPr>
        <p:spPr>
          <a:xfrm>
            <a:off x="5003075" y="1967230"/>
            <a:ext cx="0" cy="3788229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" name="Figura a mano libera 2">
            <a:extLst>
              <a:ext uri="{FF2B5EF4-FFF2-40B4-BE49-F238E27FC236}">
                <a16:creationId xmlns:a16="http://schemas.microsoft.com/office/drawing/2014/main" id="{8C8A2F7D-C5F5-1797-906B-9828FD806A03}"/>
              </a:ext>
            </a:extLst>
          </p:cNvPr>
          <p:cNvSpPr/>
          <p:nvPr/>
        </p:nvSpPr>
        <p:spPr>
          <a:xfrm>
            <a:off x="287384" y="5976592"/>
            <a:ext cx="11617234" cy="858801"/>
          </a:xfrm>
          <a:custGeom>
            <a:avLst/>
            <a:gdLst>
              <a:gd name="connsiteX0" fmla="*/ 305 w 10587677"/>
              <a:gd name="connsiteY0" fmla="*/ 658765 h 1315990"/>
              <a:gd name="connsiteX1" fmla="*/ 1429055 w 10587677"/>
              <a:gd name="connsiteY1" fmla="*/ 87265 h 1315990"/>
              <a:gd name="connsiteX2" fmla="*/ 3429305 w 10587677"/>
              <a:gd name="connsiteY2" fmla="*/ 644478 h 1315990"/>
              <a:gd name="connsiteX3" fmla="*/ 5143805 w 10587677"/>
              <a:gd name="connsiteY3" fmla="*/ 1001665 h 1315990"/>
              <a:gd name="connsiteX4" fmla="*/ 6415393 w 10587677"/>
              <a:gd name="connsiteY4" fmla="*/ 901653 h 1315990"/>
              <a:gd name="connsiteX5" fmla="*/ 7572680 w 10587677"/>
              <a:gd name="connsiteY5" fmla="*/ 1230265 h 1315990"/>
              <a:gd name="connsiteX6" fmla="*/ 8587093 w 10587677"/>
              <a:gd name="connsiteY6" fmla="*/ 1015953 h 1315990"/>
              <a:gd name="connsiteX7" fmla="*/ 9587218 w 10587677"/>
              <a:gd name="connsiteY7" fmla="*/ 1315990 h 1315990"/>
              <a:gd name="connsiteX8" fmla="*/ 10587343 w 10587677"/>
              <a:gd name="connsiteY8" fmla="*/ 1015953 h 1315990"/>
              <a:gd name="connsiteX9" fmla="*/ 9687230 w 10587677"/>
              <a:gd name="connsiteY9" fmla="*/ 1215978 h 1315990"/>
              <a:gd name="connsiteX10" fmla="*/ 8744255 w 10587677"/>
              <a:gd name="connsiteY10" fmla="*/ 930228 h 1315990"/>
              <a:gd name="connsiteX11" fmla="*/ 7686980 w 10587677"/>
              <a:gd name="connsiteY11" fmla="*/ 1158828 h 1315990"/>
              <a:gd name="connsiteX12" fmla="*/ 6543980 w 10587677"/>
              <a:gd name="connsiteY12" fmla="*/ 801640 h 1315990"/>
              <a:gd name="connsiteX13" fmla="*/ 4929493 w 10587677"/>
              <a:gd name="connsiteY13" fmla="*/ 901653 h 1315990"/>
              <a:gd name="connsiteX14" fmla="*/ 1543355 w 10587677"/>
              <a:gd name="connsiteY14" fmla="*/ 1540 h 1315990"/>
              <a:gd name="connsiteX15" fmla="*/ 305 w 10587677"/>
              <a:gd name="connsiteY15" fmla="*/ 658765 h 1315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0587677" h="1315990">
                <a:moveTo>
                  <a:pt x="305" y="658765"/>
                </a:moveTo>
                <a:cubicBezTo>
                  <a:pt x="-18745" y="673053"/>
                  <a:pt x="857555" y="89646"/>
                  <a:pt x="1429055" y="87265"/>
                </a:cubicBezTo>
                <a:cubicBezTo>
                  <a:pt x="2000555" y="84884"/>
                  <a:pt x="2810180" y="492078"/>
                  <a:pt x="3429305" y="644478"/>
                </a:cubicBezTo>
                <a:cubicBezTo>
                  <a:pt x="4048430" y="796878"/>
                  <a:pt x="4646124" y="958803"/>
                  <a:pt x="5143805" y="1001665"/>
                </a:cubicBezTo>
                <a:cubicBezTo>
                  <a:pt x="5641486" y="1044527"/>
                  <a:pt x="6010581" y="863553"/>
                  <a:pt x="6415393" y="901653"/>
                </a:cubicBezTo>
                <a:cubicBezTo>
                  <a:pt x="6820205" y="939753"/>
                  <a:pt x="7210730" y="1211215"/>
                  <a:pt x="7572680" y="1230265"/>
                </a:cubicBezTo>
                <a:cubicBezTo>
                  <a:pt x="7934630" y="1249315"/>
                  <a:pt x="8251337" y="1001665"/>
                  <a:pt x="8587093" y="1015953"/>
                </a:cubicBezTo>
                <a:cubicBezTo>
                  <a:pt x="8922849" y="1030241"/>
                  <a:pt x="9253843" y="1315990"/>
                  <a:pt x="9587218" y="1315990"/>
                </a:cubicBezTo>
                <a:cubicBezTo>
                  <a:pt x="9920593" y="1315990"/>
                  <a:pt x="10570674" y="1032622"/>
                  <a:pt x="10587343" y="1015953"/>
                </a:cubicBezTo>
                <a:cubicBezTo>
                  <a:pt x="10604012" y="999284"/>
                  <a:pt x="9994411" y="1230265"/>
                  <a:pt x="9687230" y="1215978"/>
                </a:cubicBezTo>
                <a:cubicBezTo>
                  <a:pt x="9380049" y="1201691"/>
                  <a:pt x="9077630" y="939753"/>
                  <a:pt x="8744255" y="930228"/>
                </a:cubicBezTo>
                <a:cubicBezTo>
                  <a:pt x="8410880" y="920703"/>
                  <a:pt x="8053692" y="1180259"/>
                  <a:pt x="7686980" y="1158828"/>
                </a:cubicBezTo>
                <a:cubicBezTo>
                  <a:pt x="7320268" y="1137397"/>
                  <a:pt x="7003561" y="844503"/>
                  <a:pt x="6543980" y="801640"/>
                </a:cubicBezTo>
                <a:cubicBezTo>
                  <a:pt x="6084399" y="758778"/>
                  <a:pt x="5762930" y="1035003"/>
                  <a:pt x="4929493" y="901653"/>
                </a:cubicBezTo>
                <a:cubicBezTo>
                  <a:pt x="4096056" y="768303"/>
                  <a:pt x="2369649" y="39640"/>
                  <a:pt x="1543355" y="1540"/>
                </a:cubicBezTo>
                <a:cubicBezTo>
                  <a:pt x="717061" y="-36560"/>
                  <a:pt x="19355" y="644477"/>
                  <a:pt x="305" y="65876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 w="317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28251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" grpId="0"/>
      <p:bldP spid="2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>
            <a:extLst>
              <a:ext uri="{FF2B5EF4-FFF2-40B4-BE49-F238E27FC236}">
                <a16:creationId xmlns:a16="http://schemas.microsoft.com/office/drawing/2014/main" id="{BCEEA78B-A4AD-7B7A-0962-F8AA8207EA4B}"/>
              </a:ext>
            </a:extLst>
          </p:cNvPr>
          <p:cNvSpPr txBox="1"/>
          <p:nvPr/>
        </p:nvSpPr>
        <p:spPr>
          <a:xfrm>
            <a:off x="565793" y="1413295"/>
            <a:ext cx="45143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Triage &amp; Reparto casi gravi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9E93AFB4-E5FC-E68B-AE32-ABB104983E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097" y="1925410"/>
            <a:ext cx="4757293" cy="2363200"/>
          </a:xfrm>
          <a:prstGeom prst="rect">
            <a:avLst/>
          </a:prstGeom>
        </p:spPr>
      </p:pic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78B9524A-B598-D42D-5A97-B6F5F1247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09314" y="6356350"/>
            <a:ext cx="2743200" cy="365125"/>
          </a:xfrm>
        </p:spPr>
        <p:txBody>
          <a:bodyPr/>
          <a:lstStyle/>
          <a:p>
            <a:fld id="{CB1E4CB7-CB13-4810-BF18-BE31AFC64F93}" type="slidenum">
              <a:rPr lang="en-US" smtClean="0"/>
              <a:pPr/>
              <a:t>6</a:t>
            </a:fld>
            <a:endParaRPr lang="en-US" sz="1000" dirty="0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352CED47-B921-072D-D955-07044814B243}"/>
              </a:ext>
            </a:extLst>
          </p:cNvPr>
          <p:cNvSpPr/>
          <p:nvPr/>
        </p:nvSpPr>
        <p:spPr>
          <a:xfrm>
            <a:off x="287383" y="182880"/>
            <a:ext cx="11665131" cy="6538595"/>
          </a:xfrm>
          <a:prstGeom prst="rect">
            <a:avLst/>
          </a:prstGeom>
          <a:noFill/>
          <a:ln w="190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0477A470-F60F-B819-06DB-04FB755E227B}"/>
              </a:ext>
            </a:extLst>
          </p:cNvPr>
          <p:cNvSpPr/>
          <p:nvPr/>
        </p:nvSpPr>
        <p:spPr>
          <a:xfrm>
            <a:off x="39189" y="300444"/>
            <a:ext cx="5792545" cy="1097280"/>
          </a:xfrm>
          <a:custGeom>
            <a:avLst/>
            <a:gdLst>
              <a:gd name="connsiteX0" fmla="*/ 0 w 5930537"/>
              <a:gd name="connsiteY0" fmla="*/ 182884 h 1097280"/>
              <a:gd name="connsiteX1" fmla="*/ 182884 w 5930537"/>
              <a:gd name="connsiteY1" fmla="*/ 0 h 1097280"/>
              <a:gd name="connsiteX2" fmla="*/ 5747653 w 5930537"/>
              <a:gd name="connsiteY2" fmla="*/ 0 h 1097280"/>
              <a:gd name="connsiteX3" fmla="*/ 5930537 w 5930537"/>
              <a:gd name="connsiteY3" fmla="*/ 182884 h 1097280"/>
              <a:gd name="connsiteX4" fmla="*/ 5930537 w 5930537"/>
              <a:gd name="connsiteY4" fmla="*/ 914396 h 1097280"/>
              <a:gd name="connsiteX5" fmla="*/ 5747653 w 5930537"/>
              <a:gd name="connsiteY5" fmla="*/ 1097280 h 1097280"/>
              <a:gd name="connsiteX6" fmla="*/ 182884 w 5930537"/>
              <a:gd name="connsiteY6" fmla="*/ 1097280 h 1097280"/>
              <a:gd name="connsiteX7" fmla="*/ 0 w 5930537"/>
              <a:gd name="connsiteY7" fmla="*/ 914396 h 1097280"/>
              <a:gd name="connsiteX8" fmla="*/ 0 w 5930537"/>
              <a:gd name="connsiteY8" fmla="*/ 182884 h 1097280"/>
              <a:gd name="connsiteX0" fmla="*/ 182880 w 5930537"/>
              <a:gd name="connsiteY0" fmla="*/ 195947 h 1097280"/>
              <a:gd name="connsiteX1" fmla="*/ 182884 w 5930537"/>
              <a:gd name="connsiteY1" fmla="*/ 0 h 1097280"/>
              <a:gd name="connsiteX2" fmla="*/ 5747653 w 5930537"/>
              <a:gd name="connsiteY2" fmla="*/ 0 h 1097280"/>
              <a:gd name="connsiteX3" fmla="*/ 5930537 w 5930537"/>
              <a:gd name="connsiteY3" fmla="*/ 182884 h 1097280"/>
              <a:gd name="connsiteX4" fmla="*/ 5930537 w 5930537"/>
              <a:gd name="connsiteY4" fmla="*/ 914396 h 1097280"/>
              <a:gd name="connsiteX5" fmla="*/ 5747653 w 5930537"/>
              <a:gd name="connsiteY5" fmla="*/ 1097280 h 1097280"/>
              <a:gd name="connsiteX6" fmla="*/ 182884 w 5930537"/>
              <a:gd name="connsiteY6" fmla="*/ 1097280 h 1097280"/>
              <a:gd name="connsiteX7" fmla="*/ 0 w 5930537"/>
              <a:gd name="connsiteY7" fmla="*/ 914396 h 1097280"/>
              <a:gd name="connsiteX8" fmla="*/ 182880 w 5930537"/>
              <a:gd name="connsiteY8" fmla="*/ 195947 h 1097280"/>
              <a:gd name="connsiteX0" fmla="*/ 44888 w 5792545"/>
              <a:gd name="connsiteY0" fmla="*/ 195947 h 1097280"/>
              <a:gd name="connsiteX1" fmla="*/ 44892 w 5792545"/>
              <a:gd name="connsiteY1" fmla="*/ 0 h 1097280"/>
              <a:gd name="connsiteX2" fmla="*/ 5609661 w 5792545"/>
              <a:gd name="connsiteY2" fmla="*/ 0 h 1097280"/>
              <a:gd name="connsiteX3" fmla="*/ 5792545 w 5792545"/>
              <a:gd name="connsiteY3" fmla="*/ 182884 h 1097280"/>
              <a:gd name="connsiteX4" fmla="*/ 5792545 w 5792545"/>
              <a:gd name="connsiteY4" fmla="*/ 914396 h 1097280"/>
              <a:gd name="connsiteX5" fmla="*/ 5609661 w 5792545"/>
              <a:gd name="connsiteY5" fmla="*/ 1097280 h 1097280"/>
              <a:gd name="connsiteX6" fmla="*/ 44892 w 5792545"/>
              <a:gd name="connsiteY6" fmla="*/ 1097280 h 1097280"/>
              <a:gd name="connsiteX7" fmla="*/ 44888 w 5792545"/>
              <a:gd name="connsiteY7" fmla="*/ 914396 h 1097280"/>
              <a:gd name="connsiteX8" fmla="*/ 44888 w 5792545"/>
              <a:gd name="connsiteY8" fmla="*/ 195947 h 1097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792545" h="1097280">
                <a:moveTo>
                  <a:pt x="44888" y="195947"/>
                </a:moveTo>
                <a:cubicBezTo>
                  <a:pt x="44888" y="94943"/>
                  <a:pt x="-56112" y="0"/>
                  <a:pt x="44892" y="0"/>
                </a:cubicBezTo>
                <a:lnTo>
                  <a:pt x="5609661" y="0"/>
                </a:lnTo>
                <a:cubicBezTo>
                  <a:pt x="5710665" y="0"/>
                  <a:pt x="5792545" y="81880"/>
                  <a:pt x="5792545" y="182884"/>
                </a:cubicBezTo>
                <a:lnTo>
                  <a:pt x="5792545" y="914396"/>
                </a:lnTo>
                <a:cubicBezTo>
                  <a:pt x="5792545" y="1015400"/>
                  <a:pt x="5710665" y="1097280"/>
                  <a:pt x="5609661" y="1097280"/>
                </a:cubicBezTo>
                <a:lnTo>
                  <a:pt x="44892" y="1097280"/>
                </a:lnTo>
                <a:cubicBezTo>
                  <a:pt x="-56112" y="1097280"/>
                  <a:pt x="44888" y="1015400"/>
                  <a:pt x="44888" y="914396"/>
                </a:cubicBezTo>
                <a:lnTo>
                  <a:pt x="44888" y="195947"/>
                </a:lnTo>
                <a:close/>
              </a:path>
            </a:pathLst>
          </a:cu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3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MODELLO CONCETTUALE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EDD05CE4-C0E7-48A2-3D10-EF5085EBAD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0320" y="1925410"/>
            <a:ext cx="5255887" cy="2440790"/>
          </a:xfrm>
          <a:prstGeom prst="rect">
            <a:avLst/>
          </a:prstGeom>
        </p:spPr>
      </p:pic>
      <p:sp>
        <p:nvSpPr>
          <p:cNvPr id="14" name="CasellaDiTesto 10">
            <a:extLst>
              <a:ext uri="{FF2B5EF4-FFF2-40B4-BE49-F238E27FC236}">
                <a16:creationId xmlns:a16="http://schemas.microsoft.com/office/drawing/2014/main" id="{5340F7F1-B926-543B-79EC-FDFCAB0B715B}"/>
              </a:ext>
            </a:extLst>
          </p:cNvPr>
          <p:cNvSpPr txBox="1"/>
          <p:nvPr/>
        </p:nvSpPr>
        <p:spPr>
          <a:xfrm>
            <a:off x="757097" y="4288610"/>
            <a:ext cx="5286913" cy="199335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57150">
              <a:lnSpc>
                <a:spcPct val="90000"/>
              </a:lnSpc>
              <a:spcAft>
                <a:spcPts val="600"/>
              </a:spcAft>
            </a:pPr>
            <a:r>
              <a:rPr lang="it-IT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Il triage è rappresentato come un centro m/m/n con coda singola a capacità infinita e scheduling FIFO.</a:t>
            </a:r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r>
              <a:rPr lang="it-IT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È l’unico nodo in cui il flusso di ingresso deriva dall’esterno del sistema ed è l’unico che non manda job all’esterno del sistema.</a:t>
            </a:r>
          </a:p>
        </p:txBody>
      </p:sp>
      <p:cxnSp>
        <p:nvCxnSpPr>
          <p:cNvPr id="16" name="Connettore 1 15">
            <a:extLst>
              <a:ext uri="{FF2B5EF4-FFF2-40B4-BE49-F238E27FC236}">
                <a16:creationId xmlns:a16="http://schemas.microsoft.com/office/drawing/2014/main" id="{829440DD-1759-8AC3-B043-C31691E4E16A}"/>
              </a:ext>
            </a:extLst>
          </p:cNvPr>
          <p:cNvCxnSpPr>
            <a:cxnSpLocks/>
          </p:cNvCxnSpPr>
          <p:nvPr/>
        </p:nvCxnSpPr>
        <p:spPr>
          <a:xfrm>
            <a:off x="6370320" y="2037807"/>
            <a:ext cx="0" cy="4049486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" name="CasellaDiTesto 10">
            <a:extLst>
              <a:ext uri="{FF2B5EF4-FFF2-40B4-BE49-F238E27FC236}">
                <a16:creationId xmlns:a16="http://schemas.microsoft.com/office/drawing/2014/main" id="{CC2693FC-2FA4-373D-D1A2-35E02B53ECFE}"/>
              </a:ext>
            </a:extLst>
          </p:cNvPr>
          <p:cNvSpPr txBox="1"/>
          <p:nvPr/>
        </p:nvSpPr>
        <p:spPr>
          <a:xfrm>
            <a:off x="6696632" y="4288611"/>
            <a:ext cx="4737714" cy="199335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57150">
              <a:lnSpc>
                <a:spcPct val="90000"/>
              </a:lnSpc>
              <a:spcAft>
                <a:spcPts val="600"/>
              </a:spcAft>
            </a:pPr>
            <a:r>
              <a:rPr lang="it-IT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Il reparto dei casi gravi o reparto codici rossi è rappresentato come un centro m/m/n con coda singola a capacità infinita e scheduling FIFO</a:t>
            </a:r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r>
              <a:rPr lang="it-IT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Una parte del flusso in ingresso potrebbe non essere servita a causa di un decesso.</a:t>
            </a:r>
          </a:p>
        </p:txBody>
      </p:sp>
      <p:sp>
        <p:nvSpPr>
          <p:cNvPr id="2" name="Figura a mano libera 1">
            <a:extLst>
              <a:ext uri="{FF2B5EF4-FFF2-40B4-BE49-F238E27FC236}">
                <a16:creationId xmlns:a16="http://schemas.microsoft.com/office/drawing/2014/main" id="{54B3FB8A-DD33-3FDB-1D68-BB5259ED3131}"/>
              </a:ext>
            </a:extLst>
          </p:cNvPr>
          <p:cNvSpPr/>
          <p:nvPr/>
        </p:nvSpPr>
        <p:spPr>
          <a:xfrm>
            <a:off x="287384" y="5976592"/>
            <a:ext cx="11617234" cy="858801"/>
          </a:xfrm>
          <a:custGeom>
            <a:avLst/>
            <a:gdLst>
              <a:gd name="connsiteX0" fmla="*/ 305 w 10587677"/>
              <a:gd name="connsiteY0" fmla="*/ 658765 h 1315990"/>
              <a:gd name="connsiteX1" fmla="*/ 1429055 w 10587677"/>
              <a:gd name="connsiteY1" fmla="*/ 87265 h 1315990"/>
              <a:gd name="connsiteX2" fmla="*/ 3429305 w 10587677"/>
              <a:gd name="connsiteY2" fmla="*/ 644478 h 1315990"/>
              <a:gd name="connsiteX3" fmla="*/ 5143805 w 10587677"/>
              <a:gd name="connsiteY3" fmla="*/ 1001665 h 1315990"/>
              <a:gd name="connsiteX4" fmla="*/ 6415393 w 10587677"/>
              <a:gd name="connsiteY4" fmla="*/ 901653 h 1315990"/>
              <a:gd name="connsiteX5" fmla="*/ 7572680 w 10587677"/>
              <a:gd name="connsiteY5" fmla="*/ 1230265 h 1315990"/>
              <a:gd name="connsiteX6" fmla="*/ 8587093 w 10587677"/>
              <a:gd name="connsiteY6" fmla="*/ 1015953 h 1315990"/>
              <a:gd name="connsiteX7" fmla="*/ 9587218 w 10587677"/>
              <a:gd name="connsiteY7" fmla="*/ 1315990 h 1315990"/>
              <a:gd name="connsiteX8" fmla="*/ 10587343 w 10587677"/>
              <a:gd name="connsiteY8" fmla="*/ 1015953 h 1315990"/>
              <a:gd name="connsiteX9" fmla="*/ 9687230 w 10587677"/>
              <a:gd name="connsiteY9" fmla="*/ 1215978 h 1315990"/>
              <a:gd name="connsiteX10" fmla="*/ 8744255 w 10587677"/>
              <a:gd name="connsiteY10" fmla="*/ 930228 h 1315990"/>
              <a:gd name="connsiteX11" fmla="*/ 7686980 w 10587677"/>
              <a:gd name="connsiteY11" fmla="*/ 1158828 h 1315990"/>
              <a:gd name="connsiteX12" fmla="*/ 6543980 w 10587677"/>
              <a:gd name="connsiteY12" fmla="*/ 801640 h 1315990"/>
              <a:gd name="connsiteX13" fmla="*/ 4929493 w 10587677"/>
              <a:gd name="connsiteY13" fmla="*/ 901653 h 1315990"/>
              <a:gd name="connsiteX14" fmla="*/ 1543355 w 10587677"/>
              <a:gd name="connsiteY14" fmla="*/ 1540 h 1315990"/>
              <a:gd name="connsiteX15" fmla="*/ 305 w 10587677"/>
              <a:gd name="connsiteY15" fmla="*/ 658765 h 1315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0587677" h="1315990">
                <a:moveTo>
                  <a:pt x="305" y="658765"/>
                </a:moveTo>
                <a:cubicBezTo>
                  <a:pt x="-18745" y="673053"/>
                  <a:pt x="857555" y="89646"/>
                  <a:pt x="1429055" y="87265"/>
                </a:cubicBezTo>
                <a:cubicBezTo>
                  <a:pt x="2000555" y="84884"/>
                  <a:pt x="2810180" y="492078"/>
                  <a:pt x="3429305" y="644478"/>
                </a:cubicBezTo>
                <a:cubicBezTo>
                  <a:pt x="4048430" y="796878"/>
                  <a:pt x="4646124" y="958803"/>
                  <a:pt x="5143805" y="1001665"/>
                </a:cubicBezTo>
                <a:cubicBezTo>
                  <a:pt x="5641486" y="1044527"/>
                  <a:pt x="6010581" y="863553"/>
                  <a:pt x="6415393" y="901653"/>
                </a:cubicBezTo>
                <a:cubicBezTo>
                  <a:pt x="6820205" y="939753"/>
                  <a:pt x="7210730" y="1211215"/>
                  <a:pt x="7572680" y="1230265"/>
                </a:cubicBezTo>
                <a:cubicBezTo>
                  <a:pt x="7934630" y="1249315"/>
                  <a:pt x="8251337" y="1001665"/>
                  <a:pt x="8587093" y="1015953"/>
                </a:cubicBezTo>
                <a:cubicBezTo>
                  <a:pt x="8922849" y="1030241"/>
                  <a:pt x="9253843" y="1315990"/>
                  <a:pt x="9587218" y="1315990"/>
                </a:cubicBezTo>
                <a:cubicBezTo>
                  <a:pt x="9920593" y="1315990"/>
                  <a:pt x="10570674" y="1032622"/>
                  <a:pt x="10587343" y="1015953"/>
                </a:cubicBezTo>
                <a:cubicBezTo>
                  <a:pt x="10604012" y="999284"/>
                  <a:pt x="9994411" y="1230265"/>
                  <a:pt x="9687230" y="1215978"/>
                </a:cubicBezTo>
                <a:cubicBezTo>
                  <a:pt x="9380049" y="1201691"/>
                  <a:pt x="9077630" y="939753"/>
                  <a:pt x="8744255" y="930228"/>
                </a:cubicBezTo>
                <a:cubicBezTo>
                  <a:pt x="8410880" y="920703"/>
                  <a:pt x="8053692" y="1180259"/>
                  <a:pt x="7686980" y="1158828"/>
                </a:cubicBezTo>
                <a:cubicBezTo>
                  <a:pt x="7320268" y="1137397"/>
                  <a:pt x="7003561" y="844503"/>
                  <a:pt x="6543980" y="801640"/>
                </a:cubicBezTo>
                <a:cubicBezTo>
                  <a:pt x="6084399" y="758778"/>
                  <a:pt x="5762930" y="1035003"/>
                  <a:pt x="4929493" y="901653"/>
                </a:cubicBezTo>
                <a:cubicBezTo>
                  <a:pt x="4096056" y="768303"/>
                  <a:pt x="2369649" y="39640"/>
                  <a:pt x="1543355" y="1540"/>
                </a:cubicBezTo>
                <a:cubicBezTo>
                  <a:pt x="717061" y="-36560"/>
                  <a:pt x="19355" y="644477"/>
                  <a:pt x="305" y="65876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 w="317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81275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12" presetClass="exit" presetSubtype="4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5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1"/>
      <p:bldP spid="3" grpId="2"/>
      <p:bldP spid="14" grpId="0"/>
      <p:bldP spid="14" grpId="1"/>
      <p:bldP spid="5" grpId="0"/>
      <p:bldP spid="5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>
            <a:extLst>
              <a:ext uri="{FF2B5EF4-FFF2-40B4-BE49-F238E27FC236}">
                <a16:creationId xmlns:a16="http://schemas.microsoft.com/office/drawing/2014/main" id="{15CD5F12-E5E5-44E3-153D-24D71FCA8F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3967" y="1850196"/>
            <a:ext cx="4323072" cy="2473247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C9876B59-A525-7C20-A134-C59C7BC00FDF}"/>
              </a:ext>
            </a:extLst>
          </p:cNvPr>
          <p:cNvSpPr txBox="1"/>
          <p:nvPr/>
        </p:nvSpPr>
        <p:spPr>
          <a:xfrm>
            <a:off x="206033" y="1413295"/>
            <a:ext cx="62600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Traumatologia &amp; P. medici &amp; P. minori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78B9524A-B598-D42D-5A97-B6F5F1247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09314" y="6356350"/>
            <a:ext cx="2743200" cy="365125"/>
          </a:xfrm>
        </p:spPr>
        <p:txBody>
          <a:bodyPr/>
          <a:lstStyle/>
          <a:p>
            <a:fld id="{CB1E4CB7-CB13-4810-BF18-BE31AFC64F93}" type="slidenum">
              <a:rPr lang="en-US" smtClean="0"/>
              <a:pPr/>
              <a:t>7</a:t>
            </a:fld>
            <a:endParaRPr lang="en-US" sz="1000" dirty="0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352CED47-B921-072D-D955-07044814B243}"/>
              </a:ext>
            </a:extLst>
          </p:cNvPr>
          <p:cNvSpPr/>
          <p:nvPr/>
        </p:nvSpPr>
        <p:spPr>
          <a:xfrm>
            <a:off x="287383" y="182880"/>
            <a:ext cx="11665131" cy="6538595"/>
          </a:xfrm>
          <a:prstGeom prst="rect">
            <a:avLst/>
          </a:prstGeom>
          <a:noFill/>
          <a:ln w="190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0477A470-F60F-B819-06DB-04FB755E227B}"/>
              </a:ext>
            </a:extLst>
          </p:cNvPr>
          <p:cNvSpPr/>
          <p:nvPr/>
        </p:nvSpPr>
        <p:spPr>
          <a:xfrm>
            <a:off x="39189" y="300444"/>
            <a:ext cx="5792545" cy="1097280"/>
          </a:xfrm>
          <a:custGeom>
            <a:avLst/>
            <a:gdLst>
              <a:gd name="connsiteX0" fmla="*/ 0 w 5930537"/>
              <a:gd name="connsiteY0" fmla="*/ 182884 h 1097280"/>
              <a:gd name="connsiteX1" fmla="*/ 182884 w 5930537"/>
              <a:gd name="connsiteY1" fmla="*/ 0 h 1097280"/>
              <a:gd name="connsiteX2" fmla="*/ 5747653 w 5930537"/>
              <a:gd name="connsiteY2" fmla="*/ 0 h 1097280"/>
              <a:gd name="connsiteX3" fmla="*/ 5930537 w 5930537"/>
              <a:gd name="connsiteY3" fmla="*/ 182884 h 1097280"/>
              <a:gd name="connsiteX4" fmla="*/ 5930537 w 5930537"/>
              <a:gd name="connsiteY4" fmla="*/ 914396 h 1097280"/>
              <a:gd name="connsiteX5" fmla="*/ 5747653 w 5930537"/>
              <a:gd name="connsiteY5" fmla="*/ 1097280 h 1097280"/>
              <a:gd name="connsiteX6" fmla="*/ 182884 w 5930537"/>
              <a:gd name="connsiteY6" fmla="*/ 1097280 h 1097280"/>
              <a:gd name="connsiteX7" fmla="*/ 0 w 5930537"/>
              <a:gd name="connsiteY7" fmla="*/ 914396 h 1097280"/>
              <a:gd name="connsiteX8" fmla="*/ 0 w 5930537"/>
              <a:gd name="connsiteY8" fmla="*/ 182884 h 1097280"/>
              <a:gd name="connsiteX0" fmla="*/ 182880 w 5930537"/>
              <a:gd name="connsiteY0" fmla="*/ 195947 h 1097280"/>
              <a:gd name="connsiteX1" fmla="*/ 182884 w 5930537"/>
              <a:gd name="connsiteY1" fmla="*/ 0 h 1097280"/>
              <a:gd name="connsiteX2" fmla="*/ 5747653 w 5930537"/>
              <a:gd name="connsiteY2" fmla="*/ 0 h 1097280"/>
              <a:gd name="connsiteX3" fmla="*/ 5930537 w 5930537"/>
              <a:gd name="connsiteY3" fmla="*/ 182884 h 1097280"/>
              <a:gd name="connsiteX4" fmla="*/ 5930537 w 5930537"/>
              <a:gd name="connsiteY4" fmla="*/ 914396 h 1097280"/>
              <a:gd name="connsiteX5" fmla="*/ 5747653 w 5930537"/>
              <a:gd name="connsiteY5" fmla="*/ 1097280 h 1097280"/>
              <a:gd name="connsiteX6" fmla="*/ 182884 w 5930537"/>
              <a:gd name="connsiteY6" fmla="*/ 1097280 h 1097280"/>
              <a:gd name="connsiteX7" fmla="*/ 0 w 5930537"/>
              <a:gd name="connsiteY7" fmla="*/ 914396 h 1097280"/>
              <a:gd name="connsiteX8" fmla="*/ 182880 w 5930537"/>
              <a:gd name="connsiteY8" fmla="*/ 195947 h 1097280"/>
              <a:gd name="connsiteX0" fmla="*/ 44888 w 5792545"/>
              <a:gd name="connsiteY0" fmla="*/ 195947 h 1097280"/>
              <a:gd name="connsiteX1" fmla="*/ 44892 w 5792545"/>
              <a:gd name="connsiteY1" fmla="*/ 0 h 1097280"/>
              <a:gd name="connsiteX2" fmla="*/ 5609661 w 5792545"/>
              <a:gd name="connsiteY2" fmla="*/ 0 h 1097280"/>
              <a:gd name="connsiteX3" fmla="*/ 5792545 w 5792545"/>
              <a:gd name="connsiteY3" fmla="*/ 182884 h 1097280"/>
              <a:gd name="connsiteX4" fmla="*/ 5792545 w 5792545"/>
              <a:gd name="connsiteY4" fmla="*/ 914396 h 1097280"/>
              <a:gd name="connsiteX5" fmla="*/ 5609661 w 5792545"/>
              <a:gd name="connsiteY5" fmla="*/ 1097280 h 1097280"/>
              <a:gd name="connsiteX6" fmla="*/ 44892 w 5792545"/>
              <a:gd name="connsiteY6" fmla="*/ 1097280 h 1097280"/>
              <a:gd name="connsiteX7" fmla="*/ 44888 w 5792545"/>
              <a:gd name="connsiteY7" fmla="*/ 914396 h 1097280"/>
              <a:gd name="connsiteX8" fmla="*/ 44888 w 5792545"/>
              <a:gd name="connsiteY8" fmla="*/ 195947 h 1097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792545" h="1097280">
                <a:moveTo>
                  <a:pt x="44888" y="195947"/>
                </a:moveTo>
                <a:cubicBezTo>
                  <a:pt x="44888" y="94943"/>
                  <a:pt x="-56112" y="0"/>
                  <a:pt x="44892" y="0"/>
                </a:cubicBezTo>
                <a:lnTo>
                  <a:pt x="5609661" y="0"/>
                </a:lnTo>
                <a:cubicBezTo>
                  <a:pt x="5710665" y="0"/>
                  <a:pt x="5792545" y="81880"/>
                  <a:pt x="5792545" y="182884"/>
                </a:cubicBezTo>
                <a:lnTo>
                  <a:pt x="5792545" y="914396"/>
                </a:lnTo>
                <a:cubicBezTo>
                  <a:pt x="5792545" y="1015400"/>
                  <a:pt x="5710665" y="1097280"/>
                  <a:pt x="5609661" y="1097280"/>
                </a:cubicBezTo>
                <a:lnTo>
                  <a:pt x="44892" y="1097280"/>
                </a:lnTo>
                <a:cubicBezTo>
                  <a:pt x="-56112" y="1097280"/>
                  <a:pt x="44888" y="1015400"/>
                  <a:pt x="44888" y="914396"/>
                </a:cubicBezTo>
                <a:lnTo>
                  <a:pt x="44888" y="195947"/>
                </a:lnTo>
                <a:close/>
              </a:path>
            </a:pathLst>
          </a:cu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3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MODELLO CONCETTUALE</a:t>
            </a:r>
            <a:endParaRPr lang="it-IT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4" name="CasellaDiTesto 10">
            <a:extLst>
              <a:ext uri="{FF2B5EF4-FFF2-40B4-BE49-F238E27FC236}">
                <a16:creationId xmlns:a16="http://schemas.microsoft.com/office/drawing/2014/main" id="{5340F7F1-B926-543B-79EC-FDFCAB0B715B}"/>
              </a:ext>
            </a:extLst>
          </p:cNvPr>
          <p:cNvSpPr txBox="1"/>
          <p:nvPr/>
        </p:nvSpPr>
        <p:spPr>
          <a:xfrm>
            <a:off x="385918" y="4117153"/>
            <a:ext cx="5792544" cy="243286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57150">
              <a:lnSpc>
                <a:spcPct val="90000"/>
              </a:lnSpc>
              <a:spcAft>
                <a:spcPts val="600"/>
              </a:spcAft>
            </a:pPr>
            <a:r>
              <a:rPr lang="it-IT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Sia Traumatologia, sia il reparto dei Problemi Medici possono essere rappresentati come un centro m/m/</a:t>
            </a:r>
            <a:r>
              <a:rPr lang="it-IT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</a:t>
            </a:r>
            <a:r>
              <a:rPr lang="it-IT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con due code di priorità basata sulla gravità dei codici. La capacità delle code è infinita e all’interno della singola coda lo scheduling è FIFO.</a:t>
            </a:r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r>
              <a:rPr lang="it-IT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 questo caso il flusso in ingresso nel centro è diminuito dalla possibilità di morte di un codice giallo </a:t>
            </a:r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endParaRPr lang="it-IT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cxnSp>
        <p:nvCxnSpPr>
          <p:cNvPr id="16" name="Connettore 1 15">
            <a:extLst>
              <a:ext uri="{FF2B5EF4-FFF2-40B4-BE49-F238E27FC236}">
                <a16:creationId xmlns:a16="http://schemas.microsoft.com/office/drawing/2014/main" id="{829440DD-1759-8AC3-B043-C31691E4E16A}"/>
              </a:ext>
            </a:extLst>
          </p:cNvPr>
          <p:cNvCxnSpPr>
            <a:cxnSpLocks/>
          </p:cNvCxnSpPr>
          <p:nvPr/>
        </p:nvCxnSpPr>
        <p:spPr>
          <a:xfrm>
            <a:off x="6370320" y="2037807"/>
            <a:ext cx="0" cy="4049486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" name="CasellaDiTesto 10">
            <a:extLst>
              <a:ext uri="{FF2B5EF4-FFF2-40B4-BE49-F238E27FC236}">
                <a16:creationId xmlns:a16="http://schemas.microsoft.com/office/drawing/2014/main" id="{CC2693FC-2FA4-373D-D1A2-35E02B53ECFE}"/>
              </a:ext>
            </a:extLst>
          </p:cNvPr>
          <p:cNvSpPr txBox="1"/>
          <p:nvPr/>
        </p:nvSpPr>
        <p:spPr>
          <a:xfrm>
            <a:off x="6697190" y="4100357"/>
            <a:ext cx="4737713" cy="238650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57150">
              <a:lnSpc>
                <a:spcPct val="90000"/>
              </a:lnSpc>
              <a:spcAft>
                <a:spcPts val="600"/>
              </a:spcAft>
            </a:pPr>
            <a:r>
              <a:rPr lang="it-IT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Il reparto dei problemi minori può essere rappresentato come un centro m/m/</a:t>
            </a:r>
            <a:r>
              <a:rPr lang="it-IT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</a:t>
            </a:r>
            <a:r>
              <a:rPr lang="it-IT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con tre code di priorità basata sulla gravità dei codici. La capacità delle code è infinita e all’interno della singola coda lo scheduling è FIFO.</a:t>
            </a:r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r>
              <a:rPr lang="it-IT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Questo è l’unico nodo che accoglie il flusso dei codici bianchi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E735F1E9-A62B-E723-2139-6C571C8FDB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8515" y="1543476"/>
            <a:ext cx="4788615" cy="2512511"/>
          </a:xfrm>
          <a:prstGeom prst="rect">
            <a:avLst/>
          </a:prstGeom>
        </p:spPr>
      </p:pic>
      <p:sp>
        <p:nvSpPr>
          <p:cNvPr id="2" name="Figura a mano libera 1">
            <a:extLst>
              <a:ext uri="{FF2B5EF4-FFF2-40B4-BE49-F238E27FC236}">
                <a16:creationId xmlns:a16="http://schemas.microsoft.com/office/drawing/2014/main" id="{B75B5F24-5E76-1661-9D34-294F3E1AF54F}"/>
              </a:ext>
            </a:extLst>
          </p:cNvPr>
          <p:cNvSpPr/>
          <p:nvPr/>
        </p:nvSpPr>
        <p:spPr>
          <a:xfrm>
            <a:off x="287384" y="5976592"/>
            <a:ext cx="11617234" cy="858801"/>
          </a:xfrm>
          <a:custGeom>
            <a:avLst/>
            <a:gdLst>
              <a:gd name="connsiteX0" fmla="*/ 305 w 10587677"/>
              <a:gd name="connsiteY0" fmla="*/ 658765 h 1315990"/>
              <a:gd name="connsiteX1" fmla="*/ 1429055 w 10587677"/>
              <a:gd name="connsiteY1" fmla="*/ 87265 h 1315990"/>
              <a:gd name="connsiteX2" fmla="*/ 3429305 w 10587677"/>
              <a:gd name="connsiteY2" fmla="*/ 644478 h 1315990"/>
              <a:gd name="connsiteX3" fmla="*/ 5143805 w 10587677"/>
              <a:gd name="connsiteY3" fmla="*/ 1001665 h 1315990"/>
              <a:gd name="connsiteX4" fmla="*/ 6415393 w 10587677"/>
              <a:gd name="connsiteY4" fmla="*/ 901653 h 1315990"/>
              <a:gd name="connsiteX5" fmla="*/ 7572680 w 10587677"/>
              <a:gd name="connsiteY5" fmla="*/ 1230265 h 1315990"/>
              <a:gd name="connsiteX6" fmla="*/ 8587093 w 10587677"/>
              <a:gd name="connsiteY6" fmla="*/ 1015953 h 1315990"/>
              <a:gd name="connsiteX7" fmla="*/ 9587218 w 10587677"/>
              <a:gd name="connsiteY7" fmla="*/ 1315990 h 1315990"/>
              <a:gd name="connsiteX8" fmla="*/ 10587343 w 10587677"/>
              <a:gd name="connsiteY8" fmla="*/ 1015953 h 1315990"/>
              <a:gd name="connsiteX9" fmla="*/ 9687230 w 10587677"/>
              <a:gd name="connsiteY9" fmla="*/ 1215978 h 1315990"/>
              <a:gd name="connsiteX10" fmla="*/ 8744255 w 10587677"/>
              <a:gd name="connsiteY10" fmla="*/ 930228 h 1315990"/>
              <a:gd name="connsiteX11" fmla="*/ 7686980 w 10587677"/>
              <a:gd name="connsiteY11" fmla="*/ 1158828 h 1315990"/>
              <a:gd name="connsiteX12" fmla="*/ 6543980 w 10587677"/>
              <a:gd name="connsiteY12" fmla="*/ 801640 h 1315990"/>
              <a:gd name="connsiteX13" fmla="*/ 4929493 w 10587677"/>
              <a:gd name="connsiteY13" fmla="*/ 901653 h 1315990"/>
              <a:gd name="connsiteX14" fmla="*/ 1543355 w 10587677"/>
              <a:gd name="connsiteY14" fmla="*/ 1540 h 1315990"/>
              <a:gd name="connsiteX15" fmla="*/ 305 w 10587677"/>
              <a:gd name="connsiteY15" fmla="*/ 658765 h 1315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0587677" h="1315990">
                <a:moveTo>
                  <a:pt x="305" y="658765"/>
                </a:moveTo>
                <a:cubicBezTo>
                  <a:pt x="-18745" y="673053"/>
                  <a:pt x="857555" y="89646"/>
                  <a:pt x="1429055" y="87265"/>
                </a:cubicBezTo>
                <a:cubicBezTo>
                  <a:pt x="2000555" y="84884"/>
                  <a:pt x="2810180" y="492078"/>
                  <a:pt x="3429305" y="644478"/>
                </a:cubicBezTo>
                <a:cubicBezTo>
                  <a:pt x="4048430" y="796878"/>
                  <a:pt x="4646124" y="958803"/>
                  <a:pt x="5143805" y="1001665"/>
                </a:cubicBezTo>
                <a:cubicBezTo>
                  <a:pt x="5641486" y="1044527"/>
                  <a:pt x="6010581" y="863553"/>
                  <a:pt x="6415393" y="901653"/>
                </a:cubicBezTo>
                <a:cubicBezTo>
                  <a:pt x="6820205" y="939753"/>
                  <a:pt x="7210730" y="1211215"/>
                  <a:pt x="7572680" y="1230265"/>
                </a:cubicBezTo>
                <a:cubicBezTo>
                  <a:pt x="7934630" y="1249315"/>
                  <a:pt x="8251337" y="1001665"/>
                  <a:pt x="8587093" y="1015953"/>
                </a:cubicBezTo>
                <a:cubicBezTo>
                  <a:pt x="8922849" y="1030241"/>
                  <a:pt x="9253843" y="1315990"/>
                  <a:pt x="9587218" y="1315990"/>
                </a:cubicBezTo>
                <a:cubicBezTo>
                  <a:pt x="9920593" y="1315990"/>
                  <a:pt x="10570674" y="1032622"/>
                  <a:pt x="10587343" y="1015953"/>
                </a:cubicBezTo>
                <a:cubicBezTo>
                  <a:pt x="10604012" y="999284"/>
                  <a:pt x="9994411" y="1230265"/>
                  <a:pt x="9687230" y="1215978"/>
                </a:cubicBezTo>
                <a:cubicBezTo>
                  <a:pt x="9380049" y="1201691"/>
                  <a:pt x="9077630" y="939753"/>
                  <a:pt x="8744255" y="930228"/>
                </a:cubicBezTo>
                <a:cubicBezTo>
                  <a:pt x="8410880" y="920703"/>
                  <a:pt x="8053692" y="1180259"/>
                  <a:pt x="7686980" y="1158828"/>
                </a:cubicBezTo>
                <a:cubicBezTo>
                  <a:pt x="7320268" y="1137397"/>
                  <a:pt x="7003561" y="844503"/>
                  <a:pt x="6543980" y="801640"/>
                </a:cubicBezTo>
                <a:cubicBezTo>
                  <a:pt x="6084399" y="758778"/>
                  <a:pt x="5762930" y="1035003"/>
                  <a:pt x="4929493" y="901653"/>
                </a:cubicBezTo>
                <a:cubicBezTo>
                  <a:pt x="4096056" y="768303"/>
                  <a:pt x="2369649" y="39640"/>
                  <a:pt x="1543355" y="1540"/>
                </a:cubicBezTo>
                <a:cubicBezTo>
                  <a:pt x="717061" y="-36560"/>
                  <a:pt x="19355" y="644477"/>
                  <a:pt x="305" y="65876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 w="317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97732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1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5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000"/>
                            </p:stCondLst>
                            <p:childTnLst>
                              <p:par>
                                <p:cTn id="60" presetID="2" presetClass="exit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11" grpId="0" animBg="1"/>
      <p:bldP spid="14" grpId="0"/>
      <p:bldP spid="14" grpId="1"/>
      <p:bldP spid="5" grpId="0"/>
      <p:bldP spid="5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 descr="Immagine che contiene tavolo&#10;&#10;Descrizione generata automaticamente">
            <a:extLst>
              <a:ext uri="{FF2B5EF4-FFF2-40B4-BE49-F238E27FC236}">
                <a16:creationId xmlns:a16="http://schemas.microsoft.com/office/drawing/2014/main" id="{EA842699-FC99-7B49-3DE7-1C8DDDB67A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6449" y="1610139"/>
            <a:ext cx="6096000" cy="2404844"/>
          </a:xfrm>
          <a:prstGeom prst="rect">
            <a:avLst/>
          </a:prstGeom>
        </p:spPr>
      </p:pic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78B9524A-B598-D42D-5A97-B6F5F1247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09314" y="6356350"/>
            <a:ext cx="2743200" cy="365125"/>
          </a:xfrm>
        </p:spPr>
        <p:txBody>
          <a:bodyPr/>
          <a:lstStyle/>
          <a:p>
            <a:fld id="{CB1E4CB7-CB13-4810-BF18-BE31AFC64F93}" type="slidenum">
              <a:rPr lang="en-US" smtClean="0"/>
              <a:pPr/>
              <a:t>8</a:t>
            </a:fld>
            <a:endParaRPr lang="en-US" sz="1000" dirty="0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352CED47-B921-072D-D955-07044814B243}"/>
              </a:ext>
            </a:extLst>
          </p:cNvPr>
          <p:cNvSpPr/>
          <p:nvPr/>
        </p:nvSpPr>
        <p:spPr>
          <a:xfrm>
            <a:off x="287383" y="182880"/>
            <a:ext cx="11665131" cy="6538595"/>
          </a:xfrm>
          <a:prstGeom prst="rect">
            <a:avLst/>
          </a:prstGeom>
          <a:noFill/>
          <a:ln w="190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0477A470-F60F-B819-06DB-04FB755E227B}"/>
              </a:ext>
            </a:extLst>
          </p:cNvPr>
          <p:cNvSpPr/>
          <p:nvPr/>
        </p:nvSpPr>
        <p:spPr>
          <a:xfrm>
            <a:off x="39189" y="300444"/>
            <a:ext cx="5792545" cy="1097280"/>
          </a:xfrm>
          <a:custGeom>
            <a:avLst/>
            <a:gdLst>
              <a:gd name="connsiteX0" fmla="*/ 0 w 5930537"/>
              <a:gd name="connsiteY0" fmla="*/ 182884 h 1097280"/>
              <a:gd name="connsiteX1" fmla="*/ 182884 w 5930537"/>
              <a:gd name="connsiteY1" fmla="*/ 0 h 1097280"/>
              <a:gd name="connsiteX2" fmla="*/ 5747653 w 5930537"/>
              <a:gd name="connsiteY2" fmla="*/ 0 h 1097280"/>
              <a:gd name="connsiteX3" fmla="*/ 5930537 w 5930537"/>
              <a:gd name="connsiteY3" fmla="*/ 182884 h 1097280"/>
              <a:gd name="connsiteX4" fmla="*/ 5930537 w 5930537"/>
              <a:gd name="connsiteY4" fmla="*/ 914396 h 1097280"/>
              <a:gd name="connsiteX5" fmla="*/ 5747653 w 5930537"/>
              <a:gd name="connsiteY5" fmla="*/ 1097280 h 1097280"/>
              <a:gd name="connsiteX6" fmla="*/ 182884 w 5930537"/>
              <a:gd name="connsiteY6" fmla="*/ 1097280 h 1097280"/>
              <a:gd name="connsiteX7" fmla="*/ 0 w 5930537"/>
              <a:gd name="connsiteY7" fmla="*/ 914396 h 1097280"/>
              <a:gd name="connsiteX8" fmla="*/ 0 w 5930537"/>
              <a:gd name="connsiteY8" fmla="*/ 182884 h 1097280"/>
              <a:gd name="connsiteX0" fmla="*/ 182880 w 5930537"/>
              <a:gd name="connsiteY0" fmla="*/ 195947 h 1097280"/>
              <a:gd name="connsiteX1" fmla="*/ 182884 w 5930537"/>
              <a:gd name="connsiteY1" fmla="*/ 0 h 1097280"/>
              <a:gd name="connsiteX2" fmla="*/ 5747653 w 5930537"/>
              <a:gd name="connsiteY2" fmla="*/ 0 h 1097280"/>
              <a:gd name="connsiteX3" fmla="*/ 5930537 w 5930537"/>
              <a:gd name="connsiteY3" fmla="*/ 182884 h 1097280"/>
              <a:gd name="connsiteX4" fmla="*/ 5930537 w 5930537"/>
              <a:gd name="connsiteY4" fmla="*/ 914396 h 1097280"/>
              <a:gd name="connsiteX5" fmla="*/ 5747653 w 5930537"/>
              <a:gd name="connsiteY5" fmla="*/ 1097280 h 1097280"/>
              <a:gd name="connsiteX6" fmla="*/ 182884 w 5930537"/>
              <a:gd name="connsiteY6" fmla="*/ 1097280 h 1097280"/>
              <a:gd name="connsiteX7" fmla="*/ 0 w 5930537"/>
              <a:gd name="connsiteY7" fmla="*/ 914396 h 1097280"/>
              <a:gd name="connsiteX8" fmla="*/ 182880 w 5930537"/>
              <a:gd name="connsiteY8" fmla="*/ 195947 h 1097280"/>
              <a:gd name="connsiteX0" fmla="*/ 44888 w 5792545"/>
              <a:gd name="connsiteY0" fmla="*/ 195947 h 1097280"/>
              <a:gd name="connsiteX1" fmla="*/ 44892 w 5792545"/>
              <a:gd name="connsiteY1" fmla="*/ 0 h 1097280"/>
              <a:gd name="connsiteX2" fmla="*/ 5609661 w 5792545"/>
              <a:gd name="connsiteY2" fmla="*/ 0 h 1097280"/>
              <a:gd name="connsiteX3" fmla="*/ 5792545 w 5792545"/>
              <a:gd name="connsiteY3" fmla="*/ 182884 h 1097280"/>
              <a:gd name="connsiteX4" fmla="*/ 5792545 w 5792545"/>
              <a:gd name="connsiteY4" fmla="*/ 914396 h 1097280"/>
              <a:gd name="connsiteX5" fmla="*/ 5609661 w 5792545"/>
              <a:gd name="connsiteY5" fmla="*/ 1097280 h 1097280"/>
              <a:gd name="connsiteX6" fmla="*/ 44892 w 5792545"/>
              <a:gd name="connsiteY6" fmla="*/ 1097280 h 1097280"/>
              <a:gd name="connsiteX7" fmla="*/ 44888 w 5792545"/>
              <a:gd name="connsiteY7" fmla="*/ 914396 h 1097280"/>
              <a:gd name="connsiteX8" fmla="*/ 44888 w 5792545"/>
              <a:gd name="connsiteY8" fmla="*/ 195947 h 1097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792545" h="1097280">
                <a:moveTo>
                  <a:pt x="44888" y="195947"/>
                </a:moveTo>
                <a:cubicBezTo>
                  <a:pt x="44888" y="94943"/>
                  <a:pt x="-56112" y="0"/>
                  <a:pt x="44892" y="0"/>
                </a:cubicBezTo>
                <a:lnTo>
                  <a:pt x="5609661" y="0"/>
                </a:lnTo>
                <a:cubicBezTo>
                  <a:pt x="5710665" y="0"/>
                  <a:pt x="5792545" y="81880"/>
                  <a:pt x="5792545" y="182884"/>
                </a:cubicBezTo>
                <a:lnTo>
                  <a:pt x="5792545" y="914396"/>
                </a:lnTo>
                <a:cubicBezTo>
                  <a:pt x="5792545" y="1015400"/>
                  <a:pt x="5710665" y="1097280"/>
                  <a:pt x="5609661" y="1097280"/>
                </a:cubicBezTo>
                <a:lnTo>
                  <a:pt x="44892" y="1097280"/>
                </a:lnTo>
                <a:cubicBezTo>
                  <a:pt x="-56112" y="1097280"/>
                  <a:pt x="44888" y="1015400"/>
                  <a:pt x="44888" y="914396"/>
                </a:cubicBezTo>
                <a:lnTo>
                  <a:pt x="44888" y="195947"/>
                </a:lnTo>
                <a:close/>
              </a:path>
            </a:pathLst>
          </a:cu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3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MODELLO DELLE SPECIFICHE</a:t>
            </a:r>
            <a:endParaRPr lang="it-IT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C7848A-5EF2-BCEF-1094-F6134C7D0C68}"/>
              </a:ext>
            </a:extLst>
          </p:cNvPr>
          <p:cNvSpPr txBox="1"/>
          <p:nvPr/>
        </p:nvSpPr>
        <p:spPr>
          <a:xfrm>
            <a:off x="4654740" y="1505635"/>
            <a:ext cx="2869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Matrice di routing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id="{5FE7B362-1D79-9C77-6AC3-15556A56FBA8}"/>
                  </a:ext>
                </a:extLst>
              </p:cNvPr>
              <p:cNvSpPr txBox="1"/>
              <p:nvPr/>
            </p:nvSpPr>
            <p:spPr>
              <a:xfrm>
                <a:off x="572906" y="4016822"/>
                <a:ext cx="6594882" cy="20313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Tasso di accesso al pronto soccorso (</a:t>
                </a:r>
                <a14:m>
                  <m:oMath xmlns:m="http://schemas.openxmlformats.org/officeDocument/2006/math">
                    <m:r>
                      <a:rPr lang="it-IT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it-IT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)= 0.09 persone/minuto</a:t>
                </a:r>
              </a:p>
              <a:p>
                <a:endParaRPr lang="it-IT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  <a:p>
                <a:r>
                  <a:rPr lang="it-IT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Probabilità di assegnazione per ogni codice:</a:t>
                </a:r>
              </a:p>
              <a:p>
                <a:r>
                  <a:rPr lang="it-IT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• Codice rosso: 1,04%</a:t>
                </a:r>
                <a:br>
                  <a:rPr lang="it-IT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</a:br>
                <a:r>
                  <a:rPr lang="it-IT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• Codice giallo: 18,40%</a:t>
                </a:r>
                <a:br>
                  <a:rPr lang="it-IT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</a:br>
                <a:r>
                  <a:rPr lang="it-IT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• Codice verde: 60,71%</a:t>
                </a:r>
                <a:br>
                  <a:rPr lang="it-IT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</a:br>
                <a:r>
                  <a:rPr lang="it-IT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• Codice bianco: 19,85%</a:t>
                </a:r>
              </a:p>
            </p:txBody>
          </p:sp>
        </mc:Choice>
        <mc:Fallback xmlns=""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id="{5FE7B362-1D79-9C77-6AC3-15556A56FB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906" y="4016822"/>
                <a:ext cx="6594882" cy="2031325"/>
              </a:xfrm>
              <a:prstGeom prst="rect">
                <a:avLst/>
              </a:prstGeom>
              <a:blipFill>
                <a:blip r:embed="rId4"/>
                <a:stretch>
                  <a:fillRect l="-769" t="-1863" b="-310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7D4D3227-DB44-CDD4-B027-70246C7B8B35}"/>
              </a:ext>
            </a:extLst>
          </p:cNvPr>
          <p:cNvSpPr txBox="1"/>
          <p:nvPr/>
        </p:nvSpPr>
        <p:spPr>
          <a:xfrm>
            <a:off x="7453310" y="4317026"/>
            <a:ext cx="351390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Tempi di servizio: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Triage 10 minuti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Codici rossi 225,5 minuti</a:t>
            </a:r>
            <a:endParaRPr lang="it-IT" dirty="0">
              <a:effectLst/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Traumatologia 93,4 minuti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Problemi medici 165,9 minuti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Problemi minori 105,6 minuti</a:t>
            </a:r>
          </a:p>
        </p:txBody>
      </p:sp>
      <p:cxnSp>
        <p:nvCxnSpPr>
          <p:cNvPr id="17" name="Connettore 1 16">
            <a:extLst>
              <a:ext uri="{FF2B5EF4-FFF2-40B4-BE49-F238E27FC236}">
                <a16:creationId xmlns:a16="http://schemas.microsoft.com/office/drawing/2014/main" id="{B558D4C3-986D-C262-3C21-2B0797204E32}"/>
              </a:ext>
            </a:extLst>
          </p:cNvPr>
          <p:cNvCxnSpPr>
            <a:cxnSpLocks/>
          </p:cNvCxnSpPr>
          <p:nvPr/>
        </p:nvCxnSpPr>
        <p:spPr>
          <a:xfrm>
            <a:off x="836023" y="3881295"/>
            <a:ext cx="10620103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" name="Figura a mano libera 2">
            <a:extLst>
              <a:ext uri="{FF2B5EF4-FFF2-40B4-BE49-F238E27FC236}">
                <a16:creationId xmlns:a16="http://schemas.microsoft.com/office/drawing/2014/main" id="{4C054699-3E20-B8EF-7136-5A999682CCC2}"/>
              </a:ext>
            </a:extLst>
          </p:cNvPr>
          <p:cNvSpPr/>
          <p:nvPr/>
        </p:nvSpPr>
        <p:spPr>
          <a:xfrm>
            <a:off x="287384" y="5976592"/>
            <a:ext cx="11617234" cy="858801"/>
          </a:xfrm>
          <a:custGeom>
            <a:avLst/>
            <a:gdLst>
              <a:gd name="connsiteX0" fmla="*/ 305 w 10587677"/>
              <a:gd name="connsiteY0" fmla="*/ 658765 h 1315990"/>
              <a:gd name="connsiteX1" fmla="*/ 1429055 w 10587677"/>
              <a:gd name="connsiteY1" fmla="*/ 87265 h 1315990"/>
              <a:gd name="connsiteX2" fmla="*/ 3429305 w 10587677"/>
              <a:gd name="connsiteY2" fmla="*/ 644478 h 1315990"/>
              <a:gd name="connsiteX3" fmla="*/ 5143805 w 10587677"/>
              <a:gd name="connsiteY3" fmla="*/ 1001665 h 1315990"/>
              <a:gd name="connsiteX4" fmla="*/ 6415393 w 10587677"/>
              <a:gd name="connsiteY4" fmla="*/ 901653 h 1315990"/>
              <a:gd name="connsiteX5" fmla="*/ 7572680 w 10587677"/>
              <a:gd name="connsiteY5" fmla="*/ 1230265 h 1315990"/>
              <a:gd name="connsiteX6" fmla="*/ 8587093 w 10587677"/>
              <a:gd name="connsiteY6" fmla="*/ 1015953 h 1315990"/>
              <a:gd name="connsiteX7" fmla="*/ 9587218 w 10587677"/>
              <a:gd name="connsiteY7" fmla="*/ 1315990 h 1315990"/>
              <a:gd name="connsiteX8" fmla="*/ 10587343 w 10587677"/>
              <a:gd name="connsiteY8" fmla="*/ 1015953 h 1315990"/>
              <a:gd name="connsiteX9" fmla="*/ 9687230 w 10587677"/>
              <a:gd name="connsiteY9" fmla="*/ 1215978 h 1315990"/>
              <a:gd name="connsiteX10" fmla="*/ 8744255 w 10587677"/>
              <a:gd name="connsiteY10" fmla="*/ 930228 h 1315990"/>
              <a:gd name="connsiteX11" fmla="*/ 7686980 w 10587677"/>
              <a:gd name="connsiteY11" fmla="*/ 1158828 h 1315990"/>
              <a:gd name="connsiteX12" fmla="*/ 6543980 w 10587677"/>
              <a:gd name="connsiteY12" fmla="*/ 801640 h 1315990"/>
              <a:gd name="connsiteX13" fmla="*/ 4929493 w 10587677"/>
              <a:gd name="connsiteY13" fmla="*/ 901653 h 1315990"/>
              <a:gd name="connsiteX14" fmla="*/ 1543355 w 10587677"/>
              <a:gd name="connsiteY14" fmla="*/ 1540 h 1315990"/>
              <a:gd name="connsiteX15" fmla="*/ 305 w 10587677"/>
              <a:gd name="connsiteY15" fmla="*/ 658765 h 1315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0587677" h="1315990">
                <a:moveTo>
                  <a:pt x="305" y="658765"/>
                </a:moveTo>
                <a:cubicBezTo>
                  <a:pt x="-18745" y="673053"/>
                  <a:pt x="857555" y="89646"/>
                  <a:pt x="1429055" y="87265"/>
                </a:cubicBezTo>
                <a:cubicBezTo>
                  <a:pt x="2000555" y="84884"/>
                  <a:pt x="2810180" y="492078"/>
                  <a:pt x="3429305" y="644478"/>
                </a:cubicBezTo>
                <a:cubicBezTo>
                  <a:pt x="4048430" y="796878"/>
                  <a:pt x="4646124" y="958803"/>
                  <a:pt x="5143805" y="1001665"/>
                </a:cubicBezTo>
                <a:cubicBezTo>
                  <a:pt x="5641486" y="1044527"/>
                  <a:pt x="6010581" y="863553"/>
                  <a:pt x="6415393" y="901653"/>
                </a:cubicBezTo>
                <a:cubicBezTo>
                  <a:pt x="6820205" y="939753"/>
                  <a:pt x="7210730" y="1211215"/>
                  <a:pt x="7572680" y="1230265"/>
                </a:cubicBezTo>
                <a:cubicBezTo>
                  <a:pt x="7934630" y="1249315"/>
                  <a:pt x="8251337" y="1001665"/>
                  <a:pt x="8587093" y="1015953"/>
                </a:cubicBezTo>
                <a:cubicBezTo>
                  <a:pt x="8922849" y="1030241"/>
                  <a:pt x="9253843" y="1315990"/>
                  <a:pt x="9587218" y="1315990"/>
                </a:cubicBezTo>
                <a:cubicBezTo>
                  <a:pt x="9920593" y="1315990"/>
                  <a:pt x="10570674" y="1032622"/>
                  <a:pt x="10587343" y="1015953"/>
                </a:cubicBezTo>
                <a:cubicBezTo>
                  <a:pt x="10604012" y="999284"/>
                  <a:pt x="9994411" y="1230265"/>
                  <a:pt x="9687230" y="1215978"/>
                </a:cubicBezTo>
                <a:cubicBezTo>
                  <a:pt x="9380049" y="1201691"/>
                  <a:pt x="9077630" y="939753"/>
                  <a:pt x="8744255" y="930228"/>
                </a:cubicBezTo>
                <a:cubicBezTo>
                  <a:pt x="8410880" y="920703"/>
                  <a:pt x="8053692" y="1180259"/>
                  <a:pt x="7686980" y="1158828"/>
                </a:cubicBezTo>
                <a:cubicBezTo>
                  <a:pt x="7320268" y="1137397"/>
                  <a:pt x="7003561" y="844503"/>
                  <a:pt x="6543980" y="801640"/>
                </a:cubicBezTo>
                <a:cubicBezTo>
                  <a:pt x="6084399" y="758778"/>
                  <a:pt x="5762930" y="1035003"/>
                  <a:pt x="4929493" y="901653"/>
                </a:cubicBezTo>
                <a:cubicBezTo>
                  <a:pt x="4096056" y="768303"/>
                  <a:pt x="2369649" y="39640"/>
                  <a:pt x="1543355" y="1540"/>
                </a:cubicBezTo>
                <a:cubicBezTo>
                  <a:pt x="717061" y="-36560"/>
                  <a:pt x="19355" y="644477"/>
                  <a:pt x="305" y="65876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 w="317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2954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" grpId="0"/>
      <p:bldP spid="2" grpId="1"/>
      <p:bldP spid="15" grpId="0"/>
      <p:bldP spid="15" grpId="1"/>
      <p:bldP spid="16" grpId="0"/>
      <p:bldP spid="16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78B9524A-B598-D42D-5A97-B6F5F1247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09314" y="6356350"/>
            <a:ext cx="2743200" cy="365125"/>
          </a:xfrm>
        </p:spPr>
        <p:txBody>
          <a:bodyPr/>
          <a:lstStyle/>
          <a:p>
            <a:fld id="{CB1E4CB7-CB13-4810-BF18-BE31AFC64F93}" type="slidenum">
              <a:rPr lang="en-US" smtClean="0"/>
              <a:pPr/>
              <a:t>9</a:t>
            </a:fld>
            <a:endParaRPr lang="en-US" sz="1000" dirty="0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352CED47-B921-072D-D955-07044814B243}"/>
              </a:ext>
            </a:extLst>
          </p:cNvPr>
          <p:cNvSpPr/>
          <p:nvPr/>
        </p:nvSpPr>
        <p:spPr>
          <a:xfrm>
            <a:off x="287383" y="182880"/>
            <a:ext cx="11665131" cy="6538595"/>
          </a:xfrm>
          <a:prstGeom prst="rect">
            <a:avLst/>
          </a:prstGeom>
          <a:noFill/>
          <a:ln w="190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0477A470-F60F-B819-06DB-04FB755E227B}"/>
              </a:ext>
            </a:extLst>
          </p:cNvPr>
          <p:cNvSpPr/>
          <p:nvPr/>
        </p:nvSpPr>
        <p:spPr>
          <a:xfrm>
            <a:off x="39189" y="300444"/>
            <a:ext cx="5792545" cy="1097280"/>
          </a:xfrm>
          <a:custGeom>
            <a:avLst/>
            <a:gdLst>
              <a:gd name="connsiteX0" fmla="*/ 0 w 5930537"/>
              <a:gd name="connsiteY0" fmla="*/ 182884 h 1097280"/>
              <a:gd name="connsiteX1" fmla="*/ 182884 w 5930537"/>
              <a:gd name="connsiteY1" fmla="*/ 0 h 1097280"/>
              <a:gd name="connsiteX2" fmla="*/ 5747653 w 5930537"/>
              <a:gd name="connsiteY2" fmla="*/ 0 h 1097280"/>
              <a:gd name="connsiteX3" fmla="*/ 5930537 w 5930537"/>
              <a:gd name="connsiteY3" fmla="*/ 182884 h 1097280"/>
              <a:gd name="connsiteX4" fmla="*/ 5930537 w 5930537"/>
              <a:gd name="connsiteY4" fmla="*/ 914396 h 1097280"/>
              <a:gd name="connsiteX5" fmla="*/ 5747653 w 5930537"/>
              <a:gd name="connsiteY5" fmla="*/ 1097280 h 1097280"/>
              <a:gd name="connsiteX6" fmla="*/ 182884 w 5930537"/>
              <a:gd name="connsiteY6" fmla="*/ 1097280 h 1097280"/>
              <a:gd name="connsiteX7" fmla="*/ 0 w 5930537"/>
              <a:gd name="connsiteY7" fmla="*/ 914396 h 1097280"/>
              <a:gd name="connsiteX8" fmla="*/ 0 w 5930537"/>
              <a:gd name="connsiteY8" fmla="*/ 182884 h 1097280"/>
              <a:gd name="connsiteX0" fmla="*/ 182880 w 5930537"/>
              <a:gd name="connsiteY0" fmla="*/ 195947 h 1097280"/>
              <a:gd name="connsiteX1" fmla="*/ 182884 w 5930537"/>
              <a:gd name="connsiteY1" fmla="*/ 0 h 1097280"/>
              <a:gd name="connsiteX2" fmla="*/ 5747653 w 5930537"/>
              <a:gd name="connsiteY2" fmla="*/ 0 h 1097280"/>
              <a:gd name="connsiteX3" fmla="*/ 5930537 w 5930537"/>
              <a:gd name="connsiteY3" fmla="*/ 182884 h 1097280"/>
              <a:gd name="connsiteX4" fmla="*/ 5930537 w 5930537"/>
              <a:gd name="connsiteY4" fmla="*/ 914396 h 1097280"/>
              <a:gd name="connsiteX5" fmla="*/ 5747653 w 5930537"/>
              <a:gd name="connsiteY5" fmla="*/ 1097280 h 1097280"/>
              <a:gd name="connsiteX6" fmla="*/ 182884 w 5930537"/>
              <a:gd name="connsiteY6" fmla="*/ 1097280 h 1097280"/>
              <a:gd name="connsiteX7" fmla="*/ 0 w 5930537"/>
              <a:gd name="connsiteY7" fmla="*/ 914396 h 1097280"/>
              <a:gd name="connsiteX8" fmla="*/ 182880 w 5930537"/>
              <a:gd name="connsiteY8" fmla="*/ 195947 h 1097280"/>
              <a:gd name="connsiteX0" fmla="*/ 44888 w 5792545"/>
              <a:gd name="connsiteY0" fmla="*/ 195947 h 1097280"/>
              <a:gd name="connsiteX1" fmla="*/ 44892 w 5792545"/>
              <a:gd name="connsiteY1" fmla="*/ 0 h 1097280"/>
              <a:gd name="connsiteX2" fmla="*/ 5609661 w 5792545"/>
              <a:gd name="connsiteY2" fmla="*/ 0 h 1097280"/>
              <a:gd name="connsiteX3" fmla="*/ 5792545 w 5792545"/>
              <a:gd name="connsiteY3" fmla="*/ 182884 h 1097280"/>
              <a:gd name="connsiteX4" fmla="*/ 5792545 w 5792545"/>
              <a:gd name="connsiteY4" fmla="*/ 914396 h 1097280"/>
              <a:gd name="connsiteX5" fmla="*/ 5609661 w 5792545"/>
              <a:gd name="connsiteY5" fmla="*/ 1097280 h 1097280"/>
              <a:gd name="connsiteX6" fmla="*/ 44892 w 5792545"/>
              <a:gd name="connsiteY6" fmla="*/ 1097280 h 1097280"/>
              <a:gd name="connsiteX7" fmla="*/ 44888 w 5792545"/>
              <a:gd name="connsiteY7" fmla="*/ 914396 h 1097280"/>
              <a:gd name="connsiteX8" fmla="*/ 44888 w 5792545"/>
              <a:gd name="connsiteY8" fmla="*/ 195947 h 1097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792545" h="1097280">
                <a:moveTo>
                  <a:pt x="44888" y="195947"/>
                </a:moveTo>
                <a:cubicBezTo>
                  <a:pt x="44888" y="94943"/>
                  <a:pt x="-56112" y="0"/>
                  <a:pt x="44892" y="0"/>
                </a:cubicBezTo>
                <a:lnTo>
                  <a:pt x="5609661" y="0"/>
                </a:lnTo>
                <a:cubicBezTo>
                  <a:pt x="5710665" y="0"/>
                  <a:pt x="5792545" y="81880"/>
                  <a:pt x="5792545" y="182884"/>
                </a:cubicBezTo>
                <a:lnTo>
                  <a:pt x="5792545" y="914396"/>
                </a:lnTo>
                <a:cubicBezTo>
                  <a:pt x="5792545" y="1015400"/>
                  <a:pt x="5710665" y="1097280"/>
                  <a:pt x="5609661" y="1097280"/>
                </a:cubicBezTo>
                <a:lnTo>
                  <a:pt x="44892" y="1097280"/>
                </a:lnTo>
                <a:cubicBezTo>
                  <a:pt x="-56112" y="1097280"/>
                  <a:pt x="44888" y="1015400"/>
                  <a:pt x="44888" y="914396"/>
                </a:cubicBezTo>
                <a:lnTo>
                  <a:pt x="44888" y="195947"/>
                </a:lnTo>
                <a:close/>
              </a:path>
            </a:pathLst>
          </a:cu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3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MODELLO DELLE SPECIFICHE</a:t>
            </a:r>
            <a:endParaRPr lang="it-IT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5" name="Figura a mano libera 4">
            <a:extLst>
              <a:ext uri="{FF2B5EF4-FFF2-40B4-BE49-F238E27FC236}">
                <a16:creationId xmlns:a16="http://schemas.microsoft.com/office/drawing/2014/main" id="{DC89E218-2A4C-5ABB-78C9-BB8F8E1B5A56}"/>
              </a:ext>
            </a:extLst>
          </p:cNvPr>
          <p:cNvSpPr/>
          <p:nvPr/>
        </p:nvSpPr>
        <p:spPr>
          <a:xfrm>
            <a:off x="287384" y="5976592"/>
            <a:ext cx="11617234" cy="858801"/>
          </a:xfrm>
          <a:custGeom>
            <a:avLst/>
            <a:gdLst>
              <a:gd name="connsiteX0" fmla="*/ 305 w 10587677"/>
              <a:gd name="connsiteY0" fmla="*/ 658765 h 1315990"/>
              <a:gd name="connsiteX1" fmla="*/ 1429055 w 10587677"/>
              <a:gd name="connsiteY1" fmla="*/ 87265 h 1315990"/>
              <a:gd name="connsiteX2" fmla="*/ 3429305 w 10587677"/>
              <a:gd name="connsiteY2" fmla="*/ 644478 h 1315990"/>
              <a:gd name="connsiteX3" fmla="*/ 5143805 w 10587677"/>
              <a:gd name="connsiteY3" fmla="*/ 1001665 h 1315990"/>
              <a:gd name="connsiteX4" fmla="*/ 6415393 w 10587677"/>
              <a:gd name="connsiteY4" fmla="*/ 901653 h 1315990"/>
              <a:gd name="connsiteX5" fmla="*/ 7572680 w 10587677"/>
              <a:gd name="connsiteY5" fmla="*/ 1230265 h 1315990"/>
              <a:gd name="connsiteX6" fmla="*/ 8587093 w 10587677"/>
              <a:gd name="connsiteY6" fmla="*/ 1015953 h 1315990"/>
              <a:gd name="connsiteX7" fmla="*/ 9587218 w 10587677"/>
              <a:gd name="connsiteY7" fmla="*/ 1315990 h 1315990"/>
              <a:gd name="connsiteX8" fmla="*/ 10587343 w 10587677"/>
              <a:gd name="connsiteY8" fmla="*/ 1015953 h 1315990"/>
              <a:gd name="connsiteX9" fmla="*/ 9687230 w 10587677"/>
              <a:gd name="connsiteY9" fmla="*/ 1215978 h 1315990"/>
              <a:gd name="connsiteX10" fmla="*/ 8744255 w 10587677"/>
              <a:gd name="connsiteY10" fmla="*/ 930228 h 1315990"/>
              <a:gd name="connsiteX11" fmla="*/ 7686980 w 10587677"/>
              <a:gd name="connsiteY11" fmla="*/ 1158828 h 1315990"/>
              <a:gd name="connsiteX12" fmla="*/ 6543980 w 10587677"/>
              <a:gd name="connsiteY12" fmla="*/ 801640 h 1315990"/>
              <a:gd name="connsiteX13" fmla="*/ 4929493 w 10587677"/>
              <a:gd name="connsiteY13" fmla="*/ 901653 h 1315990"/>
              <a:gd name="connsiteX14" fmla="*/ 1543355 w 10587677"/>
              <a:gd name="connsiteY14" fmla="*/ 1540 h 1315990"/>
              <a:gd name="connsiteX15" fmla="*/ 305 w 10587677"/>
              <a:gd name="connsiteY15" fmla="*/ 658765 h 1315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0587677" h="1315990">
                <a:moveTo>
                  <a:pt x="305" y="658765"/>
                </a:moveTo>
                <a:cubicBezTo>
                  <a:pt x="-18745" y="673053"/>
                  <a:pt x="857555" y="89646"/>
                  <a:pt x="1429055" y="87265"/>
                </a:cubicBezTo>
                <a:cubicBezTo>
                  <a:pt x="2000555" y="84884"/>
                  <a:pt x="2810180" y="492078"/>
                  <a:pt x="3429305" y="644478"/>
                </a:cubicBezTo>
                <a:cubicBezTo>
                  <a:pt x="4048430" y="796878"/>
                  <a:pt x="4646124" y="958803"/>
                  <a:pt x="5143805" y="1001665"/>
                </a:cubicBezTo>
                <a:cubicBezTo>
                  <a:pt x="5641486" y="1044527"/>
                  <a:pt x="6010581" y="863553"/>
                  <a:pt x="6415393" y="901653"/>
                </a:cubicBezTo>
                <a:cubicBezTo>
                  <a:pt x="6820205" y="939753"/>
                  <a:pt x="7210730" y="1211215"/>
                  <a:pt x="7572680" y="1230265"/>
                </a:cubicBezTo>
                <a:cubicBezTo>
                  <a:pt x="7934630" y="1249315"/>
                  <a:pt x="8251337" y="1001665"/>
                  <a:pt x="8587093" y="1015953"/>
                </a:cubicBezTo>
                <a:cubicBezTo>
                  <a:pt x="8922849" y="1030241"/>
                  <a:pt x="9253843" y="1315990"/>
                  <a:pt x="9587218" y="1315990"/>
                </a:cubicBezTo>
                <a:cubicBezTo>
                  <a:pt x="9920593" y="1315990"/>
                  <a:pt x="10570674" y="1032622"/>
                  <a:pt x="10587343" y="1015953"/>
                </a:cubicBezTo>
                <a:cubicBezTo>
                  <a:pt x="10604012" y="999284"/>
                  <a:pt x="9994411" y="1230265"/>
                  <a:pt x="9687230" y="1215978"/>
                </a:cubicBezTo>
                <a:cubicBezTo>
                  <a:pt x="9380049" y="1201691"/>
                  <a:pt x="9077630" y="939753"/>
                  <a:pt x="8744255" y="930228"/>
                </a:cubicBezTo>
                <a:cubicBezTo>
                  <a:pt x="8410880" y="920703"/>
                  <a:pt x="8053692" y="1180259"/>
                  <a:pt x="7686980" y="1158828"/>
                </a:cubicBezTo>
                <a:cubicBezTo>
                  <a:pt x="7320268" y="1137397"/>
                  <a:pt x="7003561" y="844503"/>
                  <a:pt x="6543980" y="801640"/>
                </a:cubicBezTo>
                <a:cubicBezTo>
                  <a:pt x="6084399" y="758778"/>
                  <a:pt x="5762930" y="1035003"/>
                  <a:pt x="4929493" y="901653"/>
                </a:cubicBezTo>
                <a:cubicBezTo>
                  <a:pt x="4096056" y="768303"/>
                  <a:pt x="2369649" y="39640"/>
                  <a:pt x="1543355" y="1540"/>
                </a:cubicBezTo>
                <a:cubicBezTo>
                  <a:pt x="717061" y="-36560"/>
                  <a:pt x="19355" y="644477"/>
                  <a:pt x="305" y="65876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 w="317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95B28D86-7D6D-4B8A-A0B8-B35E7E69CD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0967" y="1649295"/>
            <a:ext cx="5041079" cy="1892320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3347888E-859E-CC91-EC9C-2642C456F84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58010" y="3988713"/>
            <a:ext cx="5173724" cy="1902347"/>
          </a:xfrm>
          <a:prstGeom prst="rect">
            <a:avLst/>
          </a:prstGeom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C5B33007-0865-7A4F-DC2F-4150678197BA}"/>
              </a:ext>
            </a:extLst>
          </p:cNvPr>
          <p:cNvSpPr txBox="1"/>
          <p:nvPr/>
        </p:nvSpPr>
        <p:spPr>
          <a:xfrm>
            <a:off x="322915" y="1371966"/>
            <a:ext cx="33602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dirty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Probabilità di decesso</a:t>
            </a:r>
          </a:p>
        </p:txBody>
      </p:sp>
      <p:sp>
        <p:nvSpPr>
          <p:cNvPr id="16" name="Figura a mano libera 15">
            <a:extLst>
              <a:ext uri="{FF2B5EF4-FFF2-40B4-BE49-F238E27FC236}">
                <a16:creationId xmlns:a16="http://schemas.microsoft.com/office/drawing/2014/main" id="{DD64D638-57AF-26C3-AEA1-43E961386A6A}"/>
              </a:ext>
            </a:extLst>
          </p:cNvPr>
          <p:cNvSpPr/>
          <p:nvPr/>
        </p:nvSpPr>
        <p:spPr>
          <a:xfrm>
            <a:off x="322914" y="1851902"/>
            <a:ext cx="3948643" cy="104998"/>
          </a:xfrm>
          <a:custGeom>
            <a:avLst/>
            <a:gdLst>
              <a:gd name="connsiteX0" fmla="*/ 112105 w 4323721"/>
              <a:gd name="connsiteY0" fmla="*/ 193333 h 471490"/>
              <a:gd name="connsiteX1" fmla="*/ 1155092 w 4323721"/>
              <a:gd name="connsiteY1" fmla="*/ 7595 h 471490"/>
              <a:gd name="connsiteX2" fmla="*/ 2369530 w 4323721"/>
              <a:gd name="connsiteY2" fmla="*/ 464795 h 471490"/>
              <a:gd name="connsiteX3" fmla="*/ 3012467 w 4323721"/>
              <a:gd name="connsiteY3" fmla="*/ 279058 h 471490"/>
              <a:gd name="connsiteX4" fmla="*/ 3841142 w 4323721"/>
              <a:gd name="connsiteY4" fmla="*/ 264770 h 471490"/>
              <a:gd name="connsiteX5" fmla="*/ 4255480 w 4323721"/>
              <a:gd name="connsiteY5" fmla="*/ 407645 h 471490"/>
              <a:gd name="connsiteX6" fmla="*/ 2412392 w 4323721"/>
              <a:gd name="connsiteY6" fmla="*/ 336208 h 471490"/>
              <a:gd name="connsiteX7" fmla="*/ 1397980 w 4323721"/>
              <a:gd name="connsiteY7" fmla="*/ 207620 h 471490"/>
              <a:gd name="connsiteX8" fmla="*/ 483580 w 4323721"/>
              <a:gd name="connsiteY8" fmla="*/ 293345 h 471490"/>
              <a:gd name="connsiteX9" fmla="*/ 69242 w 4323721"/>
              <a:gd name="connsiteY9" fmla="*/ 379070 h 471490"/>
              <a:gd name="connsiteX10" fmla="*/ 112105 w 4323721"/>
              <a:gd name="connsiteY10" fmla="*/ 193333 h 471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323721" h="471490">
                <a:moveTo>
                  <a:pt x="112105" y="193333"/>
                </a:moveTo>
                <a:cubicBezTo>
                  <a:pt x="293080" y="131420"/>
                  <a:pt x="778855" y="-37649"/>
                  <a:pt x="1155092" y="7595"/>
                </a:cubicBezTo>
                <a:cubicBezTo>
                  <a:pt x="1531329" y="52839"/>
                  <a:pt x="2059968" y="419551"/>
                  <a:pt x="2369530" y="464795"/>
                </a:cubicBezTo>
                <a:cubicBezTo>
                  <a:pt x="2679092" y="510039"/>
                  <a:pt x="2767198" y="312395"/>
                  <a:pt x="3012467" y="279058"/>
                </a:cubicBezTo>
                <a:cubicBezTo>
                  <a:pt x="3257736" y="245721"/>
                  <a:pt x="3633973" y="243339"/>
                  <a:pt x="3841142" y="264770"/>
                </a:cubicBezTo>
                <a:cubicBezTo>
                  <a:pt x="4048311" y="286201"/>
                  <a:pt x="4493605" y="395739"/>
                  <a:pt x="4255480" y="407645"/>
                </a:cubicBezTo>
                <a:cubicBezTo>
                  <a:pt x="4017355" y="419551"/>
                  <a:pt x="2888642" y="369546"/>
                  <a:pt x="2412392" y="336208"/>
                </a:cubicBezTo>
                <a:cubicBezTo>
                  <a:pt x="1936142" y="302871"/>
                  <a:pt x="1719449" y="214764"/>
                  <a:pt x="1397980" y="207620"/>
                </a:cubicBezTo>
                <a:cubicBezTo>
                  <a:pt x="1076511" y="200476"/>
                  <a:pt x="705036" y="264770"/>
                  <a:pt x="483580" y="293345"/>
                </a:cubicBezTo>
                <a:cubicBezTo>
                  <a:pt x="262124" y="321920"/>
                  <a:pt x="128773" y="402883"/>
                  <a:pt x="69242" y="379070"/>
                </a:cubicBezTo>
                <a:cubicBezTo>
                  <a:pt x="9711" y="355258"/>
                  <a:pt x="-68870" y="255246"/>
                  <a:pt x="112105" y="193333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8" name="Immagine 17">
            <a:extLst>
              <a:ext uri="{FF2B5EF4-FFF2-40B4-BE49-F238E27FC236}">
                <a16:creationId xmlns:a16="http://schemas.microsoft.com/office/drawing/2014/main" id="{5EC6F033-6A5D-367C-563E-89AF1EF285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03022" y="2120823"/>
            <a:ext cx="3392508" cy="1097280"/>
          </a:xfrm>
          <a:prstGeom prst="rect">
            <a:avLst/>
          </a:prstGeom>
        </p:spPr>
      </p:pic>
      <p:pic>
        <p:nvPicPr>
          <p:cNvPr id="20" name="Immagine 19">
            <a:extLst>
              <a:ext uri="{FF2B5EF4-FFF2-40B4-BE49-F238E27FC236}">
                <a16:creationId xmlns:a16="http://schemas.microsoft.com/office/drawing/2014/main" id="{7A90AE92-CE2C-CC4D-CC8C-0C00EA9357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30967" y="4248649"/>
            <a:ext cx="3393165" cy="1214168"/>
          </a:xfrm>
          <a:prstGeom prst="rect">
            <a:avLst/>
          </a:prstGeom>
        </p:spPr>
      </p:pic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B54BE3A3-0DCC-232F-F17D-219904AC1782}"/>
              </a:ext>
            </a:extLst>
          </p:cNvPr>
          <p:cNvSpPr txBox="1"/>
          <p:nvPr/>
        </p:nvSpPr>
        <p:spPr>
          <a:xfrm>
            <a:off x="1699407" y="3597414"/>
            <a:ext cx="3090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Codici gialli</a:t>
            </a: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F01D9F6F-F104-F212-B02E-D037C765EBC8}"/>
              </a:ext>
            </a:extLst>
          </p:cNvPr>
          <p:cNvSpPr txBox="1"/>
          <p:nvPr/>
        </p:nvSpPr>
        <p:spPr>
          <a:xfrm>
            <a:off x="7489985" y="1279963"/>
            <a:ext cx="3090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Codici rossi</a:t>
            </a:r>
          </a:p>
        </p:txBody>
      </p:sp>
    </p:spTree>
    <p:extLst>
      <p:ext uri="{BB962C8B-B14F-4D97-AF65-F5344CB8AC3E}">
        <p14:creationId xmlns:p14="http://schemas.microsoft.com/office/powerpoint/2010/main" val="2036512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6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5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6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2" presetClass="exit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0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000"/>
                            </p:stCondLst>
                            <p:childTnLst>
                              <p:par>
                                <p:cTn id="74" presetID="1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5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7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5" grpId="1"/>
      <p:bldP spid="16" grpId="0" animBg="1"/>
      <p:bldP spid="16" grpId="1" animBg="1"/>
      <p:bldP spid="21" grpId="0"/>
      <p:bldP spid="21" grpId="1"/>
      <p:bldP spid="22" grpId="0"/>
      <p:bldP spid="22" grpId="1"/>
    </p:bldLst>
  </p:timing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6054</TotalTime>
  <Words>1817</Words>
  <Application>Microsoft Macintosh PowerPoint</Application>
  <PresentationFormat>Widescreen</PresentationFormat>
  <Paragraphs>292</Paragraphs>
  <Slides>32</Slides>
  <Notes>31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32</vt:i4>
      </vt:variant>
    </vt:vector>
  </HeadingPairs>
  <TitlesOfParts>
    <vt:vector size="39" baseType="lpstr">
      <vt:lpstr>Arial</vt:lpstr>
      <vt:lpstr>Calibri</vt:lpstr>
      <vt:lpstr>Calibri Light</vt:lpstr>
      <vt:lpstr>Cambria Math</vt:lpstr>
      <vt:lpstr>Helvetica Neue</vt:lpstr>
      <vt:lpstr>Helvetica Neue Medium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matteo federico</dc:creator>
  <cp:lastModifiedBy>matteo federico</cp:lastModifiedBy>
  <cp:revision>41</cp:revision>
  <dcterms:created xsi:type="dcterms:W3CDTF">2022-08-30T09:55:09Z</dcterms:created>
  <dcterms:modified xsi:type="dcterms:W3CDTF">2022-09-09T16:22:55Z</dcterms:modified>
</cp:coreProperties>
</file>